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sldIdLst>
    <p:sldId id="256" r:id="rId2"/>
    <p:sldId id="257" r:id="rId3"/>
    <p:sldId id="258" r:id="rId4"/>
    <p:sldId id="341" r:id="rId5"/>
    <p:sldId id="342" r:id="rId6"/>
    <p:sldId id="265" r:id="rId7"/>
    <p:sldId id="267" r:id="rId8"/>
    <p:sldId id="271" r:id="rId9"/>
    <p:sldId id="272" r:id="rId10"/>
    <p:sldId id="274" r:id="rId11"/>
    <p:sldId id="276" r:id="rId12"/>
    <p:sldId id="277" r:id="rId13"/>
    <p:sldId id="343" r:id="rId14"/>
    <p:sldId id="279" r:id="rId15"/>
    <p:sldId id="374" r:id="rId16"/>
    <p:sldId id="281" r:id="rId17"/>
    <p:sldId id="375" r:id="rId18"/>
    <p:sldId id="283" r:id="rId19"/>
    <p:sldId id="285" r:id="rId20"/>
    <p:sldId id="286" r:id="rId21"/>
    <p:sldId id="344" r:id="rId22"/>
    <p:sldId id="288" r:id="rId23"/>
    <p:sldId id="289" r:id="rId24"/>
    <p:sldId id="290" r:id="rId25"/>
    <p:sldId id="291" r:id="rId26"/>
    <p:sldId id="345" r:id="rId27"/>
    <p:sldId id="346" r:id="rId28"/>
    <p:sldId id="292" r:id="rId29"/>
    <p:sldId id="376" r:id="rId30"/>
    <p:sldId id="294" r:id="rId31"/>
    <p:sldId id="377" r:id="rId32"/>
    <p:sldId id="296" r:id="rId33"/>
    <p:sldId id="300" r:id="rId34"/>
    <p:sldId id="302" r:id="rId35"/>
    <p:sldId id="303" r:id="rId36"/>
    <p:sldId id="378" r:id="rId37"/>
    <p:sldId id="305" r:id="rId38"/>
    <p:sldId id="306" r:id="rId39"/>
    <p:sldId id="307" r:id="rId40"/>
    <p:sldId id="309" r:id="rId41"/>
    <p:sldId id="310" r:id="rId42"/>
    <p:sldId id="311" r:id="rId43"/>
    <p:sldId id="312" r:id="rId44"/>
    <p:sldId id="313" r:id="rId45"/>
    <p:sldId id="314" r:id="rId46"/>
    <p:sldId id="316" r:id="rId47"/>
    <p:sldId id="317" r:id="rId48"/>
    <p:sldId id="347" r:id="rId49"/>
    <p:sldId id="321" r:id="rId50"/>
    <p:sldId id="328" r:id="rId51"/>
    <p:sldId id="329" r:id="rId52"/>
    <p:sldId id="330" r:id="rId53"/>
    <p:sldId id="331" r:id="rId54"/>
    <p:sldId id="332" r:id="rId55"/>
    <p:sldId id="322" r:id="rId56"/>
    <p:sldId id="333" r:id="rId57"/>
    <p:sldId id="334" r:id="rId58"/>
    <p:sldId id="348" r:id="rId59"/>
    <p:sldId id="349" r:id="rId60"/>
    <p:sldId id="350" r:id="rId61"/>
    <p:sldId id="351" r:id="rId62"/>
    <p:sldId id="352" r:id="rId63"/>
    <p:sldId id="353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365" r:id="rId76"/>
    <p:sldId id="366" r:id="rId77"/>
    <p:sldId id="367" r:id="rId78"/>
    <p:sldId id="368" r:id="rId79"/>
    <p:sldId id="369" r:id="rId80"/>
    <p:sldId id="370" r:id="rId81"/>
    <p:sldId id="371" r:id="rId82"/>
    <p:sldId id="372" r:id="rId83"/>
    <p:sldId id="373" r:id="rId84"/>
    <p:sldId id="337" r:id="rId85"/>
    <p:sldId id="335" r:id="rId86"/>
    <p:sldId id="336" r:id="rId87"/>
    <p:sldId id="338" r:id="rId88"/>
    <p:sldId id="326" r:id="rId89"/>
    <p:sldId id="340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5.wmf"/><Relationship Id="rId1" Type="http://schemas.openxmlformats.org/officeDocument/2006/relationships/image" Target="../media/image5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42744-C1E6-47FE-8067-B82BAEE9EF07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93154-F71F-4883-8B53-213B85946C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2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17116-3F6A-4EEA-B12C-0CDE7ABA11BB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3B49D-DF7C-4B4E-920E-3D725EC0945A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B114-CEF5-4A5F-9005-BE374E2516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3B49D-DF7C-4B4E-920E-3D725EC0945A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B114-CEF5-4A5F-9005-BE374E2516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3B49D-DF7C-4B4E-920E-3D725EC0945A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B114-CEF5-4A5F-9005-BE374E2516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3B49D-DF7C-4B4E-920E-3D725EC0945A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B114-CEF5-4A5F-9005-BE374E2516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3B49D-DF7C-4B4E-920E-3D725EC0945A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B114-CEF5-4A5F-9005-BE374E2516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3B49D-DF7C-4B4E-920E-3D725EC0945A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B114-CEF5-4A5F-9005-BE374E2516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3B49D-DF7C-4B4E-920E-3D725EC0945A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B114-CEF5-4A5F-9005-BE374E2516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3B49D-DF7C-4B4E-920E-3D725EC0945A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B114-CEF5-4A5F-9005-BE374E2516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3B49D-DF7C-4B4E-920E-3D725EC0945A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B114-CEF5-4A5F-9005-BE374E2516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3B49D-DF7C-4B4E-920E-3D725EC0945A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B114-CEF5-4A5F-9005-BE374E2516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3B49D-DF7C-4B4E-920E-3D725EC0945A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987FB114-CEF5-4A5F-9005-BE374E2516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193B49D-DF7C-4B4E-920E-3D725EC0945A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87FB114-CEF5-4A5F-9005-BE374E25169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://en.wikipedia.org/wiki/File:Dennis_Gabo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://en.wikipedia.org/wiki/File:Gaussian_by_stevencys.jp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7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10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//upload.wikimedia.org/wikipedia/commons/e/ef/Wigner.jpg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4.wmf"/><Relationship Id="rId9" Type="http://schemas.openxmlformats.org/officeDocument/2006/relationships/image" Target="../media/image56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57.wmf"/><Relationship Id="rId9" Type="http://schemas.openxmlformats.org/officeDocument/2006/relationships/image" Target="../media/image58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.ens-lyon.fr/patrick.flandrin/emd.html" TargetMode="External"/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94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://users.rowan.edu/~polikar/wavelets/wttutorial.htm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2400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/>
              <a:t>Time-Frequency Analysis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648200"/>
            <a:ext cx="7854696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Ram Bilas Pachori </a:t>
            </a:r>
          </a:p>
          <a:p>
            <a:r>
              <a:rPr lang="en-US" sz="2400" dirty="0" smtClean="0"/>
              <a:t>Discipline of Electrical Engineering </a:t>
            </a:r>
          </a:p>
          <a:p>
            <a:r>
              <a:rPr lang="en-US" sz="2400" dirty="0" smtClean="0"/>
              <a:t>Indian Institute of Technology Indore </a:t>
            </a:r>
            <a:endParaRPr lang="en-US" sz="2400" dirty="0"/>
          </a:p>
        </p:txBody>
      </p:sp>
      <p:pic>
        <p:nvPicPr>
          <p:cNvPr id="4" name="Picture 12" descr="wavele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2286000"/>
            <a:ext cx="1905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 </a:t>
            </a:r>
          </a:p>
        </p:txBody>
      </p:sp>
      <p:sp>
        <p:nvSpPr>
          <p:cNvPr id="2457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0" y="1371600"/>
            <a:ext cx="8712200" cy="5248275"/>
          </a:xfrm>
        </p:spPr>
        <p:txBody>
          <a:bodyPr>
            <a:norm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lang="en-US" sz="2400" dirty="0" smtClean="0"/>
              <a:t>    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lang="en-US" sz="2400" dirty="0" smtClean="0"/>
              <a:t>     Sinusoids /exponentials  basis functions in Fourier transform (global analysis):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dirty="0" smtClean="0"/>
              <a:t>Stretch into infinity in time, therefore has no time localization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dirty="0" smtClean="0"/>
              <a:t>Instantaneous in frequency, therefore has perfect  frequency localization</a:t>
            </a:r>
          </a:p>
          <a:p>
            <a:pPr lvl="1" eaLnBrk="1" hangingPunct="1">
              <a:spcBef>
                <a:spcPct val="50000"/>
              </a:spcBef>
              <a:buNone/>
            </a:pPr>
            <a:r>
              <a:rPr lang="en-US" sz="2400" dirty="0" smtClean="0"/>
              <a:t>Need a time dependent frequency representation (or </a:t>
            </a:r>
            <a:r>
              <a:rPr lang="en-US" sz="2400" b="1" dirty="0" smtClean="0"/>
              <a:t>time-frequency representation</a:t>
            </a:r>
            <a:r>
              <a:rPr lang="en-US" sz="2400" dirty="0" smtClean="0"/>
              <a:t>) for nonstationary signals.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"/>
            </a:pPr>
            <a:endParaRPr lang="en-US" sz="2000" dirty="0" smtClean="0"/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endParaRPr lang="en-US" sz="2000" dirty="0" smtClean="0"/>
          </a:p>
          <a:p>
            <a:pPr lvl="1" eaLnBrk="1" hangingPunct="1">
              <a:spcBef>
                <a:spcPct val="50000"/>
              </a:spcBef>
            </a:pPr>
            <a:endParaRPr lang="en-US" sz="2000" dirty="0" smtClean="0"/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endParaRPr lang="en-US" sz="2000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0" tIns="45720" rIns="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Motivation for Time-Frequency Representation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3"/>
          <p:cNvGraphicFramePr>
            <a:graphicFrameLocks noChangeAspect="1"/>
          </p:cNvGraphicFramePr>
          <p:nvPr/>
        </p:nvGraphicFramePr>
        <p:xfrm>
          <a:off x="1184275" y="2941638"/>
          <a:ext cx="6775450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Equation" r:id="rId3" imgW="2540000" imgH="444500" progId="Equation.3">
                  <p:embed/>
                </p:oleObj>
              </mc:Choice>
              <mc:Fallback>
                <p:oleObj name="Equation" r:id="rId3" imgW="2540000" imgH="4445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4275" y="2941638"/>
                        <a:ext cx="6775450" cy="11858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Line 4"/>
          <p:cNvSpPr>
            <a:spLocks noChangeShapeType="1"/>
          </p:cNvSpPr>
          <p:nvPr/>
        </p:nvSpPr>
        <p:spPr bwMode="auto">
          <a:xfrm flipV="1">
            <a:off x="1125538" y="3627438"/>
            <a:ext cx="677862" cy="1177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158750" y="4840288"/>
            <a:ext cx="2770188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STFT of signal x(t):</a:t>
            </a:r>
          </a:p>
          <a:p>
            <a:r>
              <a:rPr lang="en-US" sz="2000" dirty="0"/>
              <a:t>Computed for each </a:t>
            </a:r>
          </a:p>
          <a:p>
            <a:r>
              <a:rPr lang="en-US" sz="2000" dirty="0"/>
              <a:t>window centered at t=t’</a:t>
            </a:r>
          </a:p>
          <a:p>
            <a:endParaRPr lang="en-US" sz="2000" dirty="0"/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2306638" y="2454275"/>
            <a:ext cx="436562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1622425" y="1825625"/>
            <a:ext cx="11969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/>
              <a:t>Time </a:t>
            </a:r>
          </a:p>
          <a:p>
            <a:pPr algn="ctr"/>
            <a:r>
              <a:rPr lang="en-US" sz="2000"/>
              <a:t>parameter</a:t>
            </a:r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 flipH="1">
            <a:off x="3182938" y="2470150"/>
            <a:ext cx="325437" cy="763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2911475" y="1816100"/>
            <a:ext cx="12557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/>
              <a:t>Frequency</a:t>
            </a:r>
          </a:p>
          <a:p>
            <a:pPr algn="ctr"/>
            <a:r>
              <a:rPr lang="en-US" sz="2000"/>
              <a:t>parameter</a:t>
            </a:r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flipH="1">
            <a:off x="4371975" y="2517775"/>
            <a:ext cx="200025" cy="614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4327525" y="1889125"/>
            <a:ext cx="13890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/>
              <a:t>Signal to </a:t>
            </a:r>
          </a:p>
          <a:p>
            <a:pPr algn="ctr"/>
            <a:r>
              <a:rPr lang="en-US" sz="2000"/>
              <a:t>be analyzed</a:t>
            </a:r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 flipV="1">
            <a:off x="4572000" y="3657600"/>
            <a:ext cx="438150" cy="989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3490913" y="4870450"/>
            <a:ext cx="13827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/>
              <a:t>Windowing</a:t>
            </a:r>
          </a:p>
          <a:p>
            <a:pPr algn="ctr"/>
            <a:r>
              <a:rPr lang="en-US" sz="2000"/>
              <a:t>function</a:t>
            </a:r>
          </a:p>
        </p:txBody>
      </p:sp>
      <p:sp>
        <p:nvSpPr>
          <p:cNvPr id="8206" name="Line 14"/>
          <p:cNvSpPr>
            <a:spLocks noChangeShapeType="1"/>
          </p:cNvSpPr>
          <p:nvPr/>
        </p:nvSpPr>
        <p:spPr bwMode="auto">
          <a:xfrm flipH="1" flipV="1">
            <a:off x="6080125" y="3632200"/>
            <a:ext cx="311150" cy="1154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7" name="Text Box 15"/>
          <p:cNvSpPr txBox="1">
            <a:spLocks noChangeArrowheads="1"/>
          </p:cNvSpPr>
          <p:nvPr/>
        </p:nvSpPr>
        <p:spPr bwMode="auto">
          <a:xfrm>
            <a:off x="5360988" y="4872038"/>
            <a:ext cx="26590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Windowing function </a:t>
            </a:r>
          </a:p>
          <a:p>
            <a:pPr algn="ctr"/>
            <a:r>
              <a:rPr lang="en-US" sz="2000"/>
              <a:t>centered at t=t’</a:t>
            </a:r>
          </a:p>
        </p:txBody>
      </p:sp>
      <p:sp>
        <p:nvSpPr>
          <p:cNvPr id="8208" name="Line 16"/>
          <p:cNvSpPr>
            <a:spLocks noChangeShapeType="1"/>
          </p:cNvSpPr>
          <p:nvPr/>
        </p:nvSpPr>
        <p:spPr bwMode="auto">
          <a:xfrm flipH="1">
            <a:off x="6980238" y="2593975"/>
            <a:ext cx="200025" cy="614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750050" y="1965325"/>
            <a:ext cx="17668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/>
              <a:t>FT Kernel</a:t>
            </a:r>
          </a:p>
          <a:p>
            <a:pPr algn="ctr"/>
            <a:r>
              <a:rPr lang="en-US" sz="2000"/>
              <a:t>(basis function)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0" tIns="45720" rIns="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Short Time Fourier Transform (STFT)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23" descr="wav2"/>
          <p:cNvPicPr>
            <a:picLocks noChangeAspect="1" noChangeArrowheads="1"/>
          </p:cNvPicPr>
          <p:nvPr/>
        </p:nvPicPr>
        <p:blipFill>
          <a:blip r:embed="rId2" cstate="print"/>
          <a:srcRect l="6166" t="2156" r="7053" b="6520"/>
          <a:stretch>
            <a:fillRect/>
          </a:stretch>
        </p:blipFill>
        <p:spPr bwMode="auto">
          <a:xfrm>
            <a:off x="733425" y="1538288"/>
            <a:ext cx="7383463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808" name="Rectangle 24"/>
          <p:cNvSpPr>
            <a:spLocks noChangeArrowheads="1"/>
          </p:cNvSpPr>
          <p:nvPr/>
        </p:nvSpPr>
        <p:spPr bwMode="auto">
          <a:xfrm>
            <a:off x="1993900" y="1473200"/>
            <a:ext cx="5105400" cy="330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t’=-8					t’=-2</a:t>
            </a:r>
          </a:p>
        </p:txBody>
      </p:sp>
      <p:sp>
        <p:nvSpPr>
          <p:cNvPr id="118810" name="Rectangle 26"/>
          <p:cNvSpPr>
            <a:spLocks noChangeArrowheads="1"/>
          </p:cNvSpPr>
          <p:nvPr/>
        </p:nvSpPr>
        <p:spPr bwMode="auto">
          <a:xfrm>
            <a:off x="2044700" y="4203700"/>
            <a:ext cx="5105400" cy="330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i="1">
                <a:effectLst>
                  <a:outerShdw blurRad="38100" dist="38100" dir="2700000" algn="tl">
                    <a:srgbClr val="C0C0C0"/>
                  </a:outerShdw>
                </a:effectLst>
              </a:rPr>
              <a:t>t’=4					t’=8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Example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200" dirty="0" smtClean="0"/>
              <a:t>STFT is a complex quantity</a:t>
            </a:r>
          </a:p>
          <a:p>
            <a:pPr eaLnBrk="1" hangingPunct="1"/>
            <a:endParaRPr lang="en-US" sz="2200" dirty="0" smtClean="0"/>
          </a:p>
          <a:p>
            <a:pPr eaLnBrk="1" hangingPunct="1"/>
            <a:r>
              <a:rPr lang="en-US" sz="2200" dirty="0" smtClean="0"/>
              <a:t>STFT is a linear operator</a:t>
            </a:r>
          </a:p>
          <a:p>
            <a:pPr eaLnBrk="1" hangingPunct="1"/>
            <a:endParaRPr lang="en-US" sz="2200" dirty="0" smtClean="0"/>
          </a:p>
          <a:p>
            <a:pPr eaLnBrk="1" hangingPunct="1"/>
            <a:r>
              <a:rPr lang="en-US" sz="2200" dirty="0" smtClean="0"/>
              <a:t>Spectrogram: squared magnitude of STFT</a:t>
            </a:r>
          </a:p>
          <a:p>
            <a:pPr eaLnBrk="1" hangingPunct="1"/>
            <a:endParaRPr lang="en-US" sz="2200" dirty="0" smtClean="0"/>
          </a:p>
          <a:p>
            <a:pPr eaLnBrk="1" hangingPunct="1"/>
            <a:r>
              <a:rPr lang="en-US" sz="2200" dirty="0" smtClean="0"/>
              <a:t>Spectrogram is nonlinear operator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Spectrogram:</a:t>
            </a:r>
            <a:endParaRPr lang="en-US" sz="3200" dirty="0" smtClean="0"/>
          </a:p>
        </p:txBody>
      </p:sp>
      <p:pic>
        <p:nvPicPr>
          <p:cNvPr id="25602" name="Picture 2" descr="http://upload.wikimedia.org/wikipedia/en/6/65/Dennis_Gabor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685800"/>
            <a:ext cx="2095500" cy="296227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010400" y="3733800"/>
            <a:ext cx="179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D. Gabor (1946) </a:t>
            </a:r>
            <a:endParaRPr lang="en-US" dirty="0"/>
          </a:p>
        </p:txBody>
      </p:sp>
      <p:pic>
        <p:nvPicPr>
          <p:cNvPr id="25604" name="Picture 4" descr="http://upload.wikimedia.org/wikipedia/commons/thumb/e/eb/Gaussian_by_stevencys.jpg/300px-Gaussian_by_stevencys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4267200"/>
            <a:ext cx="2654300" cy="199072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629400" y="6248400"/>
            <a:ext cx="197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Gaussian window </a:t>
            </a:r>
            <a:endParaRPr lang="en-US" dirty="0"/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 rot="5400000">
            <a:off x="5187045" y="4842650"/>
            <a:ext cx="419100" cy="1403525"/>
          </a:xfrm>
          <a:prstGeom prst="downArrow">
            <a:avLst>
              <a:gd name="adj1" fmla="val 50000"/>
              <a:gd name="adj2" fmla="val 3611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14600" y="5334000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Gabor transform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5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981200"/>
            <a:ext cx="4176713" cy="243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4725" y="1549400"/>
            <a:ext cx="3686175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7" name="Line 8"/>
          <p:cNvSpPr>
            <a:spLocks noChangeShapeType="1"/>
          </p:cNvSpPr>
          <p:nvPr/>
        </p:nvSpPr>
        <p:spPr bwMode="auto">
          <a:xfrm flipV="1">
            <a:off x="3352799" y="5748338"/>
            <a:ext cx="1350963" cy="423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78" name="Line 9"/>
          <p:cNvSpPr>
            <a:spLocks noChangeShapeType="1"/>
          </p:cNvSpPr>
          <p:nvPr/>
        </p:nvSpPr>
        <p:spPr bwMode="auto">
          <a:xfrm flipV="1">
            <a:off x="3429000" y="4179888"/>
            <a:ext cx="1273175" cy="849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Text Box 10"/>
          <p:cNvSpPr txBox="1">
            <a:spLocks noChangeArrowheads="1"/>
          </p:cNvSpPr>
          <p:nvPr/>
        </p:nvSpPr>
        <p:spPr bwMode="auto">
          <a:xfrm>
            <a:off x="158750" y="5043488"/>
            <a:ext cx="31289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Narrowband spectrogram</a:t>
            </a:r>
          </a:p>
          <a:p>
            <a:r>
              <a:rPr lang="en-US" sz="2000" dirty="0"/>
              <a:t>(large window, 256 samples)</a:t>
            </a:r>
          </a:p>
        </p:txBody>
      </p:sp>
      <p:sp>
        <p:nvSpPr>
          <p:cNvPr id="28680" name="Text Box 11"/>
          <p:cNvSpPr txBox="1">
            <a:spLocks noChangeArrowheads="1"/>
          </p:cNvSpPr>
          <p:nvPr/>
        </p:nvSpPr>
        <p:spPr bwMode="auto">
          <a:xfrm>
            <a:off x="111125" y="6038850"/>
            <a:ext cx="30448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Wideband spectrogram</a:t>
            </a:r>
          </a:p>
          <a:p>
            <a:r>
              <a:rPr lang="en-US" sz="2000" dirty="0"/>
              <a:t>(Short window, 64 samples)</a:t>
            </a:r>
          </a:p>
        </p:txBody>
      </p:sp>
      <p:pic>
        <p:nvPicPr>
          <p:cNvPr id="28681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6625" y="4008438"/>
            <a:ext cx="3798888" cy="284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Example:  Speech signal (MATLAB)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04088"/>
            <a:ext cx="8229600" cy="591312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/>
              <a:t>Matlab code</a:t>
            </a:r>
            <a:endParaRPr lang="en-US" dirty="0"/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</a:rPr>
              <a:t>clc;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</a:rPr>
              <a:t>clear all;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</a:rPr>
              <a:t>close all;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</a:rPr>
              <a:t>load mtlb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</a:rPr>
              <a:t>n=1:4001;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</a:rPr>
              <a:t>plot(n-1,mtlb)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</a:rPr>
              <a:t>xlabel('Time index n');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</a:rPr>
              <a:t>ylabel('Amplitude');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</a:rPr>
              <a:t>figure;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</a:rPr>
              <a:t>nfft=input('Type in the window length=');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</a:rPr>
              <a:t>ovlap=input('Type in the desired overlap=');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</a:rPr>
              <a:t>specgram(mtlb,nfft,7418,hamming(nfft),ovlap)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Line 6"/>
          <p:cNvSpPr>
            <a:spLocks noChangeShapeType="1"/>
          </p:cNvSpPr>
          <p:nvPr/>
        </p:nvSpPr>
        <p:spPr bwMode="auto">
          <a:xfrm flipV="1">
            <a:off x="2728913" y="5748338"/>
            <a:ext cx="1974850" cy="652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24" name="Line 7"/>
          <p:cNvSpPr>
            <a:spLocks noChangeShapeType="1"/>
          </p:cNvSpPr>
          <p:nvPr/>
        </p:nvSpPr>
        <p:spPr bwMode="auto">
          <a:xfrm flipV="1">
            <a:off x="3324225" y="4122738"/>
            <a:ext cx="1814513" cy="1262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25" name="Text Box 8"/>
          <p:cNvSpPr txBox="1">
            <a:spLocks noChangeArrowheads="1"/>
          </p:cNvSpPr>
          <p:nvPr/>
        </p:nvSpPr>
        <p:spPr bwMode="auto">
          <a:xfrm>
            <a:off x="158750" y="5043488"/>
            <a:ext cx="31289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Narrowband spectrogram</a:t>
            </a:r>
          </a:p>
          <a:p>
            <a:r>
              <a:rPr lang="en-US" sz="2000"/>
              <a:t>(large window, 256 samples)</a:t>
            </a:r>
          </a:p>
        </p:txBody>
      </p:sp>
      <p:sp>
        <p:nvSpPr>
          <p:cNvPr id="30726" name="Text Box 9"/>
          <p:cNvSpPr txBox="1">
            <a:spLocks noChangeArrowheads="1"/>
          </p:cNvSpPr>
          <p:nvPr/>
        </p:nvSpPr>
        <p:spPr bwMode="auto">
          <a:xfrm>
            <a:off x="111125" y="6038850"/>
            <a:ext cx="31718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Wideband spectrogram</a:t>
            </a:r>
          </a:p>
          <a:p>
            <a:r>
              <a:rPr lang="en-US" sz="2000"/>
              <a:t>(Short window, 128 samples)</a:t>
            </a:r>
          </a:p>
        </p:txBody>
      </p:sp>
      <p:pic>
        <p:nvPicPr>
          <p:cNvPr id="30727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57813" y="1535113"/>
            <a:ext cx="3781425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0988" y="4191000"/>
            <a:ext cx="3765550" cy="262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9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4000" y="1574800"/>
            <a:ext cx="4092575" cy="307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Example:  Linear chirp signal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Matlab Code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</a:rPr>
              <a:t>clc;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</a:rPr>
              <a:t>clear all;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</a:rPr>
              <a:t>close all;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</a:rPr>
              <a:t>t=0:0.001:2;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</a:rPr>
              <a:t>y=chirp(t,0,1,150);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</a:rPr>
              <a:t>specgram(y,128,1E3,128,120);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76400"/>
            <a:ext cx="9144000" cy="4648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 smtClean="0"/>
              <a:t>STFT provides the time information by computing a different Fourier transforms of the truncated signal using a  sliding window function</a:t>
            </a:r>
          </a:p>
          <a:p>
            <a:pPr>
              <a:lnSpc>
                <a:spcPct val="90000"/>
              </a:lnSpc>
            </a:pPr>
            <a:endParaRPr lang="en-US" sz="2200" dirty="0" smtClean="0"/>
          </a:p>
          <a:p>
            <a:pPr>
              <a:lnSpc>
                <a:spcPct val="90000"/>
              </a:lnSpc>
            </a:pPr>
            <a:r>
              <a:rPr lang="en-US" sz="2200" dirty="0" smtClean="0"/>
              <a:t>How to select type and size of the window? problem!</a:t>
            </a:r>
          </a:p>
          <a:p>
            <a:pPr>
              <a:lnSpc>
                <a:spcPct val="90000"/>
              </a:lnSpc>
            </a:pPr>
            <a:endParaRPr lang="en-US" sz="2200" dirty="0" smtClean="0"/>
          </a:p>
          <a:p>
            <a:pPr>
              <a:lnSpc>
                <a:spcPct val="90000"/>
              </a:lnSpc>
            </a:pPr>
            <a:r>
              <a:rPr lang="en-US" sz="2200" dirty="0" smtClean="0"/>
              <a:t>Wide analysis window provides poor time resolution and good frequency resolution</a:t>
            </a:r>
          </a:p>
          <a:p>
            <a:pPr>
              <a:lnSpc>
                <a:spcPct val="90000"/>
              </a:lnSpc>
            </a:pPr>
            <a:endParaRPr lang="en-US" sz="2200" dirty="0" smtClean="0"/>
          </a:p>
          <a:p>
            <a:pPr>
              <a:lnSpc>
                <a:spcPct val="90000"/>
              </a:lnSpc>
            </a:pPr>
            <a:r>
              <a:rPr lang="en-US" sz="2200" dirty="0" smtClean="0"/>
              <a:t>Narrow analysis window provides good time resolution and poor frequency resolution</a:t>
            </a:r>
            <a:endParaRPr lang="en-US" sz="2200" i="1" dirty="0" smtClean="0">
              <a:sym typeface="Wingdings" pitchFamily="2" charset="2"/>
            </a:endParaRP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Shortcoming of STFT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352800" y="1219200"/>
            <a:ext cx="5613401" cy="4800600"/>
          </a:xfrm>
        </p:spPr>
      </p:pic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330200" y="1619250"/>
            <a:ext cx="4070350" cy="544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/>
              <a:t>Bartlett window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/>
              <a:t>Blackman window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err="1"/>
              <a:t>Bohman</a:t>
            </a:r>
            <a:r>
              <a:rPr lang="en-US" sz="2200" dirty="0"/>
              <a:t> window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err="1"/>
              <a:t>Chebyschev</a:t>
            </a:r>
            <a:r>
              <a:rPr lang="en-US" sz="2200" dirty="0"/>
              <a:t> window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/>
              <a:t>Hamming window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err="1"/>
              <a:t>Hanning</a:t>
            </a:r>
            <a:r>
              <a:rPr lang="en-US" sz="2200" dirty="0"/>
              <a:t> window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/>
              <a:t>Kaiser window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/>
              <a:t>Rectangular window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/>
              <a:t>Triangular window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/>
              <a:t>Gaussian window</a:t>
            </a:r>
          </a:p>
          <a:p>
            <a:pPr>
              <a:buFontTx/>
              <a:buChar char="•"/>
            </a:pPr>
            <a:endParaRPr lang="en-US" dirty="0">
              <a:latin typeface="Courier New" pitchFamily="49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Window Functions</a:t>
            </a:r>
            <a:endParaRPr lang="en-US" sz="32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3505200" y="5943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Courier New" pitchFamily="49" charset="0"/>
              </a:rPr>
              <a:t>Matlab: </a:t>
            </a:r>
          </a:p>
          <a:p>
            <a:r>
              <a:rPr lang="en-US" dirty="0" smtClean="0">
                <a:latin typeface="Courier New" pitchFamily="49" charset="0"/>
              </a:rPr>
              <a:t>w=window(@</a:t>
            </a:r>
            <a:r>
              <a:rPr lang="en-US" dirty="0" err="1" smtClean="0">
                <a:latin typeface="Courier New" pitchFamily="49" charset="0"/>
              </a:rPr>
              <a:t>hamming,N</a:t>
            </a:r>
            <a:r>
              <a:rPr lang="en-US" dirty="0" smtClean="0">
                <a:latin typeface="Courier New" pitchFamily="49" charset="0"/>
              </a:rPr>
              <a:t>);</a:t>
            </a:r>
            <a:endParaRPr lang="en-US" dirty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sz="3200" b="1" dirty="0" smtClean="0"/>
              <a:t>Overview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8534400" cy="53340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3800" dirty="0" smtClean="0">
                <a:solidFill>
                  <a:srgbClr val="002060"/>
                </a:solidFill>
              </a:rPr>
              <a:t>Transform</a:t>
            </a:r>
          </a:p>
          <a:p>
            <a:pPr>
              <a:lnSpc>
                <a:spcPct val="200000"/>
              </a:lnSpc>
            </a:pPr>
            <a:r>
              <a:rPr lang="en-US" sz="3800" dirty="0" smtClean="0">
                <a:solidFill>
                  <a:srgbClr val="002060"/>
                </a:solidFill>
              </a:rPr>
              <a:t>Fourier Transform (FT)</a:t>
            </a:r>
          </a:p>
          <a:p>
            <a:pPr>
              <a:lnSpc>
                <a:spcPct val="200000"/>
              </a:lnSpc>
            </a:pPr>
            <a:r>
              <a:rPr lang="en-US" sz="3800" dirty="0" smtClean="0">
                <a:solidFill>
                  <a:srgbClr val="002060"/>
                </a:solidFill>
              </a:rPr>
              <a:t>Short Time Fourier Transform (STFT)</a:t>
            </a:r>
          </a:p>
          <a:p>
            <a:pPr>
              <a:lnSpc>
                <a:spcPct val="200000"/>
              </a:lnSpc>
            </a:pPr>
            <a:r>
              <a:rPr lang="en-US" sz="3800" dirty="0" smtClean="0">
                <a:solidFill>
                  <a:srgbClr val="002060"/>
                </a:solidFill>
              </a:rPr>
              <a:t>Continuous Wavelet Transform (CWT)</a:t>
            </a:r>
          </a:p>
          <a:p>
            <a:pPr>
              <a:lnSpc>
                <a:spcPct val="200000"/>
              </a:lnSpc>
            </a:pPr>
            <a:r>
              <a:rPr lang="en-US" sz="3800" dirty="0" smtClean="0">
                <a:solidFill>
                  <a:srgbClr val="002060"/>
                </a:solidFill>
              </a:rPr>
              <a:t>Discrete Wavelet Transform (DWT)</a:t>
            </a:r>
          </a:p>
          <a:p>
            <a:pPr>
              <a:lnSpc>
                <a:spcPct val="200000"/>
              </a:lnSpc>
            </a:pPr>
            <a:r>
              <a:rPr lang="en-US" sz="3800" dirty="0" smtClean="0">
                <a:solidFill>
                  <a:srgbClr val="002060"/>
                </a:solidFill>
              </a:rPr>
              <a:t>Wigner-Ville Distribution (WVD)</a:t>
            </a:r>
          </a:p>
          <a:p>
            <a:pPr>
              <a:lnSpc>
                <a:spcPct val="200000"/>
              </a:lnSpc>
            </a:pPr>
            <a:r>
              <a:rPr lang="en-US" sz="3800" dirty="0" smtClean="0">
                <a:solidFill>
                  <a:srgbClr val="002060"/>
                </a:solidFill>
              </a:rPr>
              <a:t>Hilbert-Huang Transform  (HHT)</a:t>
            </a:r>
          </a:p>
          <a:p>
            <a:pPr>
              <a:lnSpc>
                <a:spcPct val="200000"/>
              </a:lnSpc>
            </a:pPr>
            <a:r>
              <a:rPr lang="en-US" sz="3800" dirty="0" smtClean="0">
                <a:solidFill>
                  <a:srgbClr val="002060"/>
                </a:solidFill>
              </a:rPr>
              <a:t>Conclusion</a:t>
            </a:r>
          </a:p>
          <a:p>
            <a:endParaRPr lang="en-US" b="1" dirty="0" smtClean="0">
              <a:solidFill>
                <a:srgbClr val="008080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3"/>
          <p:cNvGraphicFramePr>
            <a:graphicFrameLocks noChangeAspect="1"/>
          </p:cNvGraphicFramePr>
          <p:nvPr/>
        </p:nvGraphicFramePr>
        <p:xfrm>
          <a:off x="3700463" y="1720850"/>
          <a:ext cx="14414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Equation" r:id="rId3" imgW="787058" imgH="393529" progId="Equation.3">
                  <p:embed/>
                </p:oleObj>
              </mc:Choice>
              <mc:Fallback>
                <p:oleObj name="Equation" r:id="rId3" imgW="787058" imgH="393529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0463" y="1720850"/>
                        <a:ext cx="1441450" cy="7207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Line 4"/>
          <p:cNvSpPr>
            <a:spLocks noChangeShapeType="1"/>
          </p:cNvSpPr>
          <p:nvPr/>
        </p:nvSpPr>
        <p:spPr bwMode="auto">
          <a:xfrm flipV="1">
            <a:off x="3230563" y="2246313"/>
            <a:ext cx="600075" cy="598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495300" y="2846388"/>
            <a:ext cx="4076700" cy="1723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b="1" dirty="0">
                <a:solidFill>
                  <a:srgbClr val="00CC99"/>
                </a:solidFill>
              </a:rPr>
              <a:t>Time </a:t>
            </a:r>
            <a:r>
              <a:rPr lang="en-US" sz="2200" b="1" dirty="0" smtClean="0">
                <a:solidFill>
                  <a:srgbClr val="00CC99"/>
                </a:solidFill>
              </a:rPr>
              <a:t>resolution</a:t>
            </a:r>
            <a:r>
              <a:rPr lang="en-US" sz="2200" b="1" dirty="0" smtClean="0"/>
              <a:t> </a:t>
            </a:r>
          </a:p>
          <a:p>
            <a:pPr algn="ctr"/>
            <a:r>
              <a:rPr lang="en-US" sz="2200" dirty="0" smtClean="0"/>
              <a:t>How </a:t>
            </a:r>
            <a:r>
              <a:rPr lang="en-US" sz="2200" dirty="0"/>
              <a:t>well two spikes in time can be separated from each other in the transform domain</a:t>
            </a:r>
          </a:p>
          <a:p>
            <a:endParaRPr lang="en-US" dirty="0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4572000" y="2844800"/>
            <a:ext cx="3971925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b="1" dirty="0">
                <a:solidFill>
                  <a:srgbClr val="00CC99"/>
                </a:solidFill>
              </a:rPr>
              <a:t>Frequency </a:t>
            </a:r>
            <a:r>
              <a:rPr lang="en-US" sz="2200" b="1" dirty="0" smtClean="0">
                <a:solidFill>
                  <a:srgbClr val="00CC99"/>
                </a:solidFill>
              </a:rPr>
              <a:t>resolution</a:t>
            </a:r>
            <a:r>
              <a:rPr lang="en-US" sz="2200" dirty="0" smtClean="0"/>
              <a:t> </a:t>
            </a:r>
          </a:p>
          <a:p>
            <a:pPr algn="ctr"/>
            <a:r>
              <a:rPr lang="en-US" sz="2200" dirty="0" smtClean="0"/>
              <a:t>How </a:t>
            </a:r>
            <a:r>
              <a:rPr lang="en-US" sz="2200" dirty="0"/>
              <a:t>well two spectral components can be separated from each other in the transform domain</a:t>
            </a:r>
          </a:p>
        </p:txBody>
      </p:sp>
      <p:sp>
        <p:nvSpPr>
          <p:cNvPr id="10247" name="Line 7"/>
          <p:cNvSpPr>
            <a:spLocks noChangeShapeType="1"/>
          </p:cNvSpPr>
          <p:nvPr/>
        </p:nvSpPr>
        <p:spPr bwMode="auto">
          <a:xfrm flipH="1" flipV="1">
            <a:off x="4371975" y="2259013"/>
            <a:ext cx="538163" cy="585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400050" y="5257800"/>
            <a:ext cx="874395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b="1" dirty="0">
                <a:solidFill>
                  <a:srgbClr val="660066"/>
                </a:solidFill>
              </a:rPr>
              <a:t>Both time and frequency resolutions cannot be </a:t>
            </a:r>
            <a:r>
              <a:rPr lang="en-US" sz="2200" b="1" dirty="0" smtClean="0">
                <a:solidFill>
                  <a:srgbClr val="660066"/>
                </a:solidFill>
              </a:rPr>
              <a:t> high!</a:t>
            </a:r>
            <a:r>
              <a:rPr lang="en-US" sz="2200" dirty="0" smtClean="0">
                <a:solidFill>
                  <a:srgbClr val="660066"/>
                </a:solidFill>
              </a:rPr>
              <a:t> </a:t>
            </a:r>
            <a:endParaRPr lang="en-US" sz="2200" b="1" dirty="0">
              <a:solidFill>
                <a:srgbClr val="660066"/>
              </a:solidFill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Heisenberg Principle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29600" cy="4389120"/>
          </a:xfrm>
          <a:noFill/>
        </p:spPr>
        <p:txBody>
          <a:bodyPr>
            <a:normAutofit/>
          </a:bodyPr>
          <a:lstStyle/>
          <a:p>
            <a:pPr algn="just" eaLnBrk="1" hangingPunct="1"/>
            <a:r>
              <a:rPr lang="en-US" sz="2200" dirty="0" smtClean="0"/>
              <a:t>A wavelet is a waveform of limited duration that has an average value of zero.</a:t>
            </a:r>
          </a:p>
          <a:p>
            <a:pPr algn="just" eaLnBrk="1" hangingPunct="1"/>
            <a:r>
              <a:rPr lang="en-US" sz="2200" dirty="0" smtClean="0"/>
              <a:t>Comparison of  wavelets with sine waves, which are the basis functions of Fourier analysis.</a:t>
            </a:r>
          </a:p>
          <a:p>
            <a:pPr lvl="1" algn="just" eaLnBrk="1" hangingPunct="1"/>
            <a:r>
              <a:rPr lang="en-US" sz="2200" dirty="0" smtClean="0"/>
              <a:t>Sinusoids do not have limited duration — they extend from minus to plus infinity. And where sinusoids are smooth and periodic, wavelets tend to be irregular and  a periodic.</a:t>
            </a:r>
          </a:p>
        </p:txBody>
      </p:sp>
      <p:pic>
        <p:nvPicPr>
          <p:cNvPr id="3482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4572000"/>
            <a:ext cx="4267200" cy="158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Rectangle 6"/>
          <p:cNvSpPr>
            <a:spLocks noChangeArrowheads="1"/>
          </p:cNvSpPr>
          <p:nvPr/>
        </p:nvSpPr>
        <p:spPr bwMode="auto">
          <a:xfrm>
            <a:off x="609600" y="6248400"/>
            <a:ext cx="7924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2200" b="1" dirty="0">
                <a:latin typeface="Arial" charset="0"/>
              </a:rPr>
              <a:t>Some foods are better handled with a fork than a spoon</a:t>
            </a:r>
            <a:r>
              <a:rPr lang="en-US" sz="2200" dirty="0">
                <a:latin typeface="Arial" charset="0"/>
              </a:rPr>
              <a:t> 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Wavelet</a:t>
            </a:r>
            <a:endParaRPr lang="en-US" sz="3200" dirty="0" smtClean="0"/>
          </a:p>
        </p:txBody>
      </p:sp>
      <p:pic>
        <p:nvPicPr>
          <p:cNvPr id="28674" name="Picture 2" descr="http://zestycook.com/wp-content/uploads/2008/10/fork_noodl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495800"/>
            <a:ext cx="3203575" cy="152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686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76400"/>
            <a:ext cx="9144000" cy="4114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smtClean="0"/>
              <a:t>Overcomes the fixed resolution problem of the STFT by using a variable length window</a:t>
            </a:r>
          </a:p>
          <a:p>
            <a:pPr eaLnBrk="1" hangingPunct="1">
              <a:lnSpc>
                <a:spcPct val="90000"/>
              </a:lnSpc>
              <a:buNone/>
            </a:pPr>
            <a:endParaRPr lang="en-US" sz="2200" dirty="0" smtClean="0"/>
          </a:p>
          <a:p>
            <a:pPr eaLnBrk="1" hangingPunct="1">
              <a:lnSpc>
                <a:spcPct val="90000"/>
              </a:lnSpc>
            </a:pPr>
            <a:r>
              <a:rPr lang="en-US" sz="2200" dirty="0" smtClean="0"/>
              <a:t>Analysis windows of different lengths are used for different frequencies:</a:t>
            </a:r>
          </a:p>
          <a:p>
            <a:pPr eaLnBrk="1" hangingPunct="1">
              <a:lnSpc>
                <a:spcPct val="90000"/>
              </a:lnSpc>
              <a:buNone/>
            </a:pPr>
            <a:endParaRPr lang="en-US" sz="2200" dirty="0" smtClean="0"/>
          </a:p>
          <a:p>
            <a:pPr lvl="1">
              <a:lnSpc>
                <a:spcPct val="90000"/>
              </a:lnSpc>
            </a:pPr>
            <a:r>
              <a:rPr lang="en-US" sz="2200" dirty="0" smtClean="0"/>
              <a:t>Narrow window analysis of high frequencies  provides  good time resolution and poor frequency resolution</a:t>
            </a:r>
          </a:p>
          <a:p>
            <a:pPr lvl="1">
              <a:lnSpc>
                <a:spcPct val="90000"/>
              </a:lnSpc>
              <a:buNone/>
            </a:pPr>
            <a:endParaRPr lang="en-US" sz="2200" dirty="0" smtClean="0">
              <a:sym typeface="Wingdings" pitchFamily="2" charset="2"/>
            </a:endParaRP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Wide window analysis of low frequencies  provides  good frequency resolution and poor  time resolution</a:t>
            </a:r>
          </a:p>
          <a:p>
            <a:pPr lvl="1">
              <a:lnSpc>
                <a:spcPct val="90000"/>
              </a:lnSpc>
              <a:buNone/>
            </a:pPr>
            <a:endParaRPr lang="en-US" sz="2200" dirty="0" smtClean="0"/>
          </a:p>
          <a:p>
            <a:pPr eaLnBrk="1" hangingPunct="1">
              <a:lnSpc>
                <a:spcPct val="90000"/>
              </a:lnSpc>
            </a:pPr>
            <a:r>
              <a:rPr lang="en-US" sz="2200" dirty="0" smtClean="0"/>
              <a:t>This works well, if the signal to be analyzed mainly consists of slowly varying characteristics with occasional short high frequency bursts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Continuous Wavelet Transform (CWT) 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3"/>
          <p:cNvGraphicFramePr>
            <a:graphicFrameLocks noChangeAspect="1"/>
          </p:cNvGraphicFramePr>
          <p:nvPr/>
        </p:nvGraphicFramePr>
        <p:xfrm>
          <a:off x="1589088" y="2894013"/>
          <a:ext cx="6392862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name="Equation" r:id="rId3" imgW="2959100" imgH="495300" progId="Equation.3">
                  <p:embed/>
                </p:oleObj>
              </mc:Choice>
              <mc:Fallback>
                <p:oleObj name="Equation" r:id="rId3" imgW="2959100" imgH="4953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088" y="2894013"/>
                        <a:ext cx="6392862" cy="10699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Line 4"/>
          <p:cNvSpPr>
            <a:spLocks noChangeShapeType="1"/>
          </p:cNvSpPr>
          <p:nvPr/>
        </p:nvSpPr>
        <p:spPr bwMode="auto">
          <a:xfrm flipV="1">
            <a:off x="1503363" y="3595688"/>
            <a:ext cx="525462" cy="763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82550" y="4445000"/>
            <a:ext cx="3254375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dirty="0"/>
              <a:t>Continuous wavelet transform of the signal </a:t>
            </a:r>
            <a:r>
              <a:rPr lang="en-US" sz="2200" i="1" dirty="0"/>
              <a:t>x(t) </a:t>
            </a:r>
            <a:r>
              <a:rPr lang="en-US" sz="2200" dirty="0"/>
              <a:t>using the analysis wavelet </a:t>
            </a:r>
            <a:r>
              <a:rPr lang="en-US" sz="2200" dirty="0">
                <a:sym typeface="Symbol" pitchFamily="18" charset="2"/>
              </a:rPr>
              <a:t>(.)</a:t>
            </a:r>
            <a:endParaRPr lang="en-US" sz="2200" i="1" dirty="0"/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2205038" y="2643188"/>
            <a:ext cx="525462" cy="538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0" y="1927225"/>
            <a:ext cx="25400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dirty="0"/>
              <a:t>Translation parameter, measure of time</a:t>
            </a:r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 flipH="1">
            <a:off x="3068638" y="2568575"/>
            <a:ext cx="238125" cy="650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2444750" y="1143000"/>
            <a:ext cx="189865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Scale parameter, measure of frequency</a:t>
            </a:r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 flipV="1">
            <a:off x="1528763" y="3595688"/>
            <a:ext cx="2216150" cy="763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 flipV="1">
            <a:off x="5911850" y="3582988"/>
            <a:ext cx="514350" cy="825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6" name="Text Box 12"/>
          <p:cNvSpPr txBox="1">
            <a:spLocks noChangeArrowheads="1"/>
          </p:cNvSpPr>
          <p:nvPr/>
        </p:nvSpPr>
        <p:spPr bwMode="auto">
          <a:xfrm>
            <a:off x="4259263" y="4459288"/>
            <a:ext cx="4333875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/>
              <a:t>The mother wavelet. All kernels are obtained by translating (shifting) and/or scaling the mother wavelet </a:t>
            </a:r>
          </a:p>
        </p:txBody>
      </p:sp>
      <p:sp>
        <p:nvSpPr>
          <p:cNvPr id="11277" name="Line 13"/>
          <p:cNvSpPr>
            <a:spLocks noChangeShapeType="1"/>
          </p:cNvSpPr>
          <p:nvPr/>
        </p:nvSpPr>
        <p:spPr bwMode="auto">
          <a:xfrm>
            <a:off x="5299075" y="2454275"/>
            <a:ext cx="149225" cy="601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4495800" y="1600200"/>
            <a:ext cx="223311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200" dirty="0"/>
              <a:t>A normalization </a:t>
            </a:r>
          </a:p>
          <a:p>
            <a:pPr algn="ctr"/>
            <a:r>
              <a:rPr lang="en-US" sz="2200" dirty="0"/>
              <a:t>constant</a:t>
            </a:r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 flipH="1">
            <a:off x="6188075" y="2466975"/>
            <a:ext cx="350838" cy="627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80" name="Text Box 16"/>
          <p:cNvSpPr txBox="1">
            <a:spLocks noChangeArrowheads="1"/>
          </p:cNvSpPr>
          <p:nvPr/>
        </p:nvSpPr>
        <p:spPr bwMode="auto">
          <a:xfrm>
            <a:off x="6629400" y="1752600"/>
            <a:ext cx="192087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/>
              <a:t>Signal to be analyzed</a:t>
            </a:r>
          </a:p>
        </p:txBody>
      </p:sp>
      <p:sp>
        <p:nvSpPr>
          <p:cNvPr id="11281" name="Text Box 17"/>
          <p:cNvSpPr txBox="1">
            <a:spLocks noChangeArrowheads="1"/>
          </p:cNvSpPr>
          <p:nvPr/>
        </p:nvSpPr>
        <p:spPr bwMode="auto">
          <a:xfrm>
            <a:off x="2514600" y="6096000"/>
            <a:ext cx="277018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/>
              <a:t>Scale = 1/frequency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CWT                                                                (Contd…)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41338" y="1004888"/>
            <a:ext cx="8034337" cy="5862637"/>
            <a:chOff x="776" y="552"/>
            <a:chExt cx="5111" cy="3768"/>
          </a:xfrm>
        </p:grpSpPr>
        <p:pic>
          <p:nvPicPr>
            <p:cNvPr id="12299" name="Picture 3" descr="wav1"/>
            <p:cNvPicPr>
              <a:picLocks noChangeAspect="1" noChangeArrowheads="1"/>
            </p:cNvPicPr>
            <p:nvPr/>
          </p:nvPicPr>
          <p:blipFill>
            <a:blip r:embed="rId2" cstate="print"/>
            <a:srcRect l="7861" t="2783" r="6374" b="6367"/>
            <a:stretch>
              <a:fillRect/>
            </a:stretch>
          </p:blipFill>
          <p:spPr bwMode="auto">
            <a:xfrm>
              <a:off x="776" y="584"/>
              <a:ext cx="5111" cy="3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00" name="Text Box 11"/>
            <p:cNvSpPr txBox="1">
              <a:spLocks noChangeArrowheads="1"/>
            </p:cNvSpPr>
            <p:nvPr/>
          </p:nvSpPr>
          <p:spPr bwMode="auto">
            <a:xfrm>
              <a:off x="2290" y="552"/>
              <a:ext cx="2025" cy="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/>
                <a:t>High frequency  (small scale)</a:t>
              </a:r>
            </a:p>
          </p:txBody>
        </p:sp>
      </p:grpSp>
      <p:pic>
        <p:nvPicPr>
          <p:cNvPr id="126980" name="Picture 4" descr="wav2"/>
          <p:cNvPicPr>
            <a:picLocks noChangeAspect="1" noChangeArrowheads="1"/>
          </p:cNvPicPr>
          <p:nvPr/>
        </p:nvPicPr>
        <p:blipFill>
          <a:blip r:embed="rId3" cstate="print"/>
          <a:srcRect l="6166" t="2156" r="7053" b="6520"/>
          <a:stretch>
            <a:fillRect/>
          </a:stretch>
        </p:blipFill>
        <p:spPr bwMode="auto">
          <a:xfrm>
            <a:off x="520700" y="1017588"/>
            <a:ext cx="8112125" cy="584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981" name="Picture 5" descr="wav3"/>
          <p:cNvPicPr>
            <a:picLocks noChangeAspect="1" noChangeArrowheads="1"/>
          </p:cNvPicPr>
          <p:nvPr/>
        </p:nvPicPr>
        <p:blipFill>
          <a:blip r:embed="rId4" cstate="print"/>
          <a:srcRect l="6569" t="2283" r="5182" b="7634"/>
          <a:stretch>
            <a:fillRect/>
          </a:stretch>
        </p:blipFill>
        <p:spPr bwMode="auto">
          <a:xfrm>
            <a:off x="436563" y="1035050"/>
            <a:ext cx="8556625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69900" y="1001713"/>
            <a:ext cx="8523288" cy="5795962"/>
            <a:chOff x="0" y="669"/>
            <a:chExt cx="5369" cy="3651"/>
          </a:xfrm>
        </p:grpSpPr>
        <p:pic>
          <p:nvPicPr>
            <p:cNvPr id="12297" name="Picture 7" descr="wav4"/>
            <p:cNvPicPr>
              <a:picLocks noChangeAspect="1" noChangeArrowheads="1"/>
            </p:cNvPicPr>
            <p:nvPr/>
          </p:nvPicPr>
          <p:blipFill>
            <a:blip r:embed="rId5" cstate="print"/>
            <a:srcRect l="7776" t="3438" r="7843" b="6874"/>
            <a:stretch>
              <a:fillRect/>
            </a:stretch>
          </p:blipFill>
          <p:spPr bwMode="auto">
            <a:xfrm>
              <a:off x="0" y="721"/>
              <a:ext cx="5369" cy="3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298" name="Text Box 12"/>
            <p:cNvSpPr txBox="1">
              <a:spLocks noChangeArrowheads="1"/>
            </p:cNvSpPr>
            <p:nvPr/>
          </p:nvSpPr>
          <p:spPr bwMode="auto">
            <a:xfrm>
              <a:off x="2043" y="669"/>
              <a:ext cx="195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/>
                <a:t>Low frequency  (large scale)</a:t>
              </a:r>
            </a:p>
          </p:txBody>
        </p:sp>
      </p:grp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Example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965200" y="1662113"/>
            <a:ext cx="7102475" cy="4421187"/>
          </a:xfrm>
          <a:noFill/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Multiresolution  Property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History</a:t>
            </a:r>
            <a:endParaRPr lang="en-US" sz="3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533400" y="1219200"/>
            <a:ext cx="7315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buFont typeface="Arial" pitchFamily="34" charset="0"/>
              <a:buChar char="•"/>
            </a:pPr>
            <a:r>
              <a:rPr lang="en-US" sz="2000" dirty="0" smtClean="0"/>
              <a:t>Late 1970s, </a:t>
            </a:r>
            <a:r>
              <a:rPr lang="en-US" sz="2000" dirty="0" err="1" smtClean="0"/>
              <a:t>Morlet’s</a:t>
            </a:r>
            <a:r>
              <a:rPr lang="en-US" sz="2000" dirty="0" smtClean="0"/>
              <a:t> (geophysical engineer) : Windows to be generated from dilation / compression of prototype small, oscillatory signals </a:t>
            </a:r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b="1" i="1" dirty="0" smtClean="0">
                <a:sym typeface="Wingdings" pitchFamily="2" charset="2"/>
              </a:rPr>
              <a:t>wavelets</a:t>
            </a:r>
            <a:endParaRPr lang="en-US" sz="2000" b="1" dirty="0" smtClean="0"/>
          </a:p>
          <a:p>
            <a:pPr algn="just">
              <a:lnSpc>
                <a:spcPct val="90000"/>
              </a:lnSpc>
            </a:pPr>
            <a:r>
              <a:rPr lang="en-US" sz="2000" dirty="0" smtClean="0"/>
              <a:t>Criticism for </a:t>
            </a:r>
            <a:r>
              <a:rPr lang="en-US" sz="2000" dirty="0" smtClean="0">
                <a:solidFill>
                  <a:srgbClr val="FF0000"/>
                </a:solidFill>
              </a:rPr>
              <a:t>lack of mathematical proof!!!</a:t>
            </a:r>
          </a:p>
          <a:p>
            <a:pPr algn="just">
              <a:lnSpc>
                <a:spcPct val="90000"/>
              </a:lnSpc>
            </a:pPr>
            <a:endParaRPr lang="en-US" sz="2000" dirty="0" smtClean="0">
              <a:solidFill>
                <a:srgbClr val="FF0000"/>
              </a:solidFill>
            </a:endParaRPr>
          </a:p>
          <a:p>
            <a:pPr algn="just">
              <a:lnSpc>
                <a:spcPct val="90000"/>
              </a:lnSpc>
              <a:buFont typeface="Arial" pitchFamily="34" charset="0"/>
              <a:buChar char="•"/>
            </a:pPr>
            <a:r>
              <a:rPr lang="en-US" sz="2000" dirty="0" smtClean="0"/>
              <a:t>Early 1980s, Grossman (theoretical physicist): Formalize the transform and devise the inverse transformation </a:t>
            </a:r>
            <a:r>
              <a:rPr lang="en-US" sz="2000" dirty="0" smtClean="0">
                <a:sym typeface="Wingdings" pitchFamily="2" charset="2"/>
              </a:rPr>
              <a:t> First wavelet transform !</a:t>
            </a:r>
          </a:p>
          <a:p>
            <a:pPr algn="just">
              <a:lnSpc>
                <a:spcPct val="90000"/>
              </a:lnSpc>
              <a:buFont typeface="Arial" pitchFamily="34" charset="0"/>
              <a:buChar char="•"/>
            </a:pPr>
            <a:endParaRPr lang="en-US" sz="2000" dirty="0" smtClean="0">
              <a:sym typeface="Wingdings" pitchFamily="2" charset="2"/>
            </a:endParaRPr>
          </a:p>
          <a:p>
            <a:pPr algn="just">
              <a:lnSpc>
                <a:spcPct val="90000"/>
              </a:lnSpc>
              <a:buFont typeface="Arial" pitchFamily="34" charset="0"/>
              <a:buChar char="•"/>
            </a:pPr>
            <a:r>
              <a:rPr lang="en-US" sz="2000" dirty="0" smtClean="0">
                <a:sym typeface="Wingdings" pitchFamily="2" charset="2"/>
              </a:rPr>
              <a:t>1984-1985, </a:t>
            </a:r>
            <a:r>
              <a:rPr lang="en-US" sz="2000" dirty="0" err="1" smtClean="0">
                <a:sym typeface="Wingdings" pitchFamily="2" charset="2"/>
              </a:rPr>
              <a:t>Yeves</a:t>
            </a:r>
            <a:r>
              <a:rPr lang="en-US" sz="2000" dirty="0" smtClean="0">
                <a:sym typeface="Wingdings" pitchFamily="2" charset="2"/>
              </a:rPr>
              <a:t> Meyer: Develop orthogonal wavelet basis functions with better time and frequency localization.</a:t>
            </a:r>
          </a:p>
          <a:p>
            <a:pPr algn="just">
              <a:lnSpc>
                <a:spcPct val="90000"/>
              </a:lnSpc>
              <a:buFont typeface="Arial" pitchFamily="34" charset="0"/>
              <a:buChar char="•"/>
            </a:pPr>
            <a:endParaRPr lang="en-US" sz="2000" dirty="0" smtClean="0">
              <a:sym typeface="Wingdings" pitchFamily="2" charset="2"/>
            </a:endParaRP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endParaRPr lang="en-US" sz="2000" dirty="0" smtClean="0">
              <a:sym typeface="Wingdings" pitchFamily="2" charset="2"/>
            </a:endParaRP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endParaRPr lang="en-US" sz="200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971800" y="4572000"/>
            <a:ext cx="5791200" cy="2057400"/>
          </a:xfrm>
          <a:prstGeom prst="rect">
            <a:avLst/>
          </a:prstGeom>
        </p:spPr>
        <p:txBody>
          <a:bodyPr/>
          <a:lstStyle/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Ingrid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Daubechies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640080" marR="0" lvl="1" indent="-246888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Discretization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time and scale parameters of the wavelet transform</a:t>
            </a:r>
          </a:p>
          <a:p>
            <a:pPr marL="640080" marR="0" lvl="1" indent="-246888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Wavelet frames, 1986</a:t>
            </a:r>
          </a:p>
          <a:p>
            <a:pPr marL="640080" marR="0" lvl="1" indent="-246888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Orthonormal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bases of compactly supported wavelets (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Daubechies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wavelets), 1988</a:t>
            </a: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4" descr="C:\Temp\daubechi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4440237"/>
            <a:ext cx="1600200" cy="22653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477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History</a:t>
            </a:r>
            <a:endParaRPr lang="en-US" sz="320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971800" y="1524000"/>
            <a:ext cx="5791200" cy="20574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 err="1" smtClean="0"/>
              <a:t>Stephane</a:t>
            </a:r>
            <a:r>
              <a:rPr lang="en-US" sz="2000" dirty="0" smtClean="0"/>
              <a:t> </a:t>
            </a:r>
            <a:r>
              <a:rPr lang="en-US" sz="2000" dirty="0" err="1" smtClean="0"/>
              <a:t>Mallat</a:t>
            </a:r>
            <a:r>
              <a:rPr lang="en-US" sz="2000" dirty="0" smtClean="0"/>
              <a:t>: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sz="2000" dirty="0" smtClean="0"/>
              <a:t> Multiresolution analysis w/ Meyer, 1986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 smtClean="0"/>
              <a:t>		    Ph.D. dissertation, 1988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endParaRPr lang="en-US" sz="2000" dirty="0" smtClean="0"/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sz="2000" dirty="0" smtClean="0"/>
              <a:t>Discrete wavelet transform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endParaRPr lang="en-US" sz="2000" dirty="0" smtClean="0"/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sz="2000" dirty="0" smtClean="0"/>
              <a:t>Cascade algorithm for computing DWT</a:t>
            </a: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5" descr="C:\Temp\malla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371600"/>
            <a:ext cx="1744663" cy="2590800"/>
          </a:xfrm>
          <a:prstGeom prst="rect">
            <a:avLst/>
          </a:prstGeom>
          <a:noFill/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895600" y="3810000"/>
            <a:ext cx="4495800" cy="2743200"/>
          </a:xfrm>
          <a:prstGeom prst="rect">
            <a:avLst/>
          </a:prstGeom>
        </p:spPr>
        <p:txBody>
          <a:bodyPr/>
          <a:lstStyle/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Martin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Vetterli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&amp;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Jelena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Kovacevic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Wavelets and filter banks, 1986</a:t>
            </a:r>
          </a:p>
          <a:p>
            <a:pPr marL="640080" marR="0" lvl="1" indent="-246888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Perfect reconstruction of signals using FIR filter banks, 1988</a:t>
            </a:r>
          </a:p>
          <a:p>
            <a:pPr marL="640080" marR="0" lvl="1" indent="-246888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Sub-band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coding</a:t>
            </a:r>
          </a:p>
          <a:p>
            <a:pPr marL="640080" marR="0" lvl="1" indent="-246888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Multidimensional filter banks, 1992</a:t>
            </a:r>
          </a:p>
          <a:p>
            <a:pPr marL="640080" marR="0" lvl="1" indent="-246888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4" descr="C:\Temp\vetterl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500" y="4267200"/>
            <a:ext cx="1633538" cy="2438400"/>
          </a:xfrm>
          <a:prstGeom prst="rect">
            <a:avLst/>
          </a:prstGeom>
          <a:noFill/>
        </p:spPr>
      </p:pic>
      <p:pic>
        <p:nvPicPr>
          <p:cNvPr id="12" name="Picture 5" descr="C:\Temp\kovacevi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15200" y="3962400"/>
            <a:ext cx="1727200" cy="2590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582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229600" cy="438912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200" dirty="0" smtClean="0"/>
              <a:t>Wavelet transform may be a complex quantity</a:t>
            </a:r>
          </a:p>
          <a:p>
            <a:pPr eaLnBrk="1" hangingPunct="1"/>
            <a:endParaRPr lang="en-US" sz="2200" dirty="0" smtClean="0"/>
          </a:p>
          <a:p>
            <a:pPr eaLnBrk="1" hangingPunct="1"/>
            <a:r>
              <a:rPr lang="en-US" sz="2200" dirty="0" smtClean="0"/>
              <a:t>Wavelet transform  is a linear operator</a:t>
            </a:r>
          </a:p>
          <a:p>
            <a:pPr eaLnBrk="1" hangingPunct="1"/>
            <a:endParaRPr lang="en-US" sz="2200" dirty="0" smtClean="0"/>
          </a:p>
          <a:p>
            <a:pPr eaLnBrk="1" hangingPunct="1"/>
            <a:r>
              <a:rPr lang="en-US" sz="2200" dirty="0" smtClean="0"/>
              <a:t>Scalogram: squared magnitude of wavelet transform</a:t>
            </a:r>
          </a:p>
          <a:p>
            <a:pPr eaLnBrk="1" hangingPunct="1"/>
            <a:endParaRPr lang="en-US" sz="2200" dirty="0" smtClean="0"/>
          </a:p>
          <a:p>
            <a:pPr eaLnBrk="1" hangingPunct="1"/>
            <a:r>
              <a:rPr lang="en-US" sz="2200" dirty="0" smtClean="0"/>
              <a:t>Scalogram is a nonlinear operator</a:t>
            </a:r>
          </a:p>
          <a:p>
            <a:pPr eaLnBrk="1" hangingPunct="1"/>
            <a:endParaRPr lang="en-US" sz="2200" dirty="0" smtClean="0"/>
          </a:p>
          <a:p>
            <a:pPr eaLnBrk="1" hangingPunct="1"/>
            <a:r>
              <a:rPr lang="en-US" sz="2200" dirty="0" smtClean="0"/>
              <a:t>Cross Terms: when frequencies are very closer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Scalogram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3058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Scalogram in </a:t>
            </a:r>
            <a:r>
              <a:rPr lang="en-US" dirty="0" smtClean="0"/>
              <a:t>Matlab</a:t>
            </a:r>
            <a:endParaRPr lang="en-US" dirty="0"/>
          </a:p>
        </p:txBody>
      </p:sp>
      <p:sp>
        <p:nvSpPr>
          <p:cNvPr id="182276" name="Rectangle 4"/>
          <p:cNvSpPr>
            <a:spLocks noChangeArrowheads="1"/>
          </p:cNvSpPr>
          <p:nvPr/>
        </p:nvSpPr>
        <p:spPr bwMode="auto">
          <a:xfrm>
            <a:off x="234950" y="2725738"/>
            <a:ext cx="8034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latin typeface="Courier New" pitchFamily="49" charset="0"/>
              </a:rPr>
              <a:t> Coefficients = CWT(S,SCALES,'wname',plot) </a:t>
            </a:r>
          </a:p>
        </p:txBody>
      </p:sp>
      <p:sp>
        <p:nvSpPr>
          <p:cNvPr id="182277" name="Line 5"/>
          <p:cNvSpPr>
            <a:spLocks noChangeShapeType="1"/>
          </p:cNvSpPr>
          <p:nvPr/>
        </p:nvSpPr>
        <p:spPr bwMode="auto">
          <a:xfrm flipH="1">
            <a:off x="1981200" y="3048000"/>
            <a:ext cx="1162050" cy="161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82278" name="Text Box 6"/>
          <p:cNvSpPr txBox="1">
            <a:spLocks noChangeArrowheads="1"/>
          </p:cNvSpPr>
          <p:nvPr/>
        </p:nvSpPr>
        <p:spPr bwMode="auto">
          <a:xfrm>
            <a:off x="1600200" y="4724400"/>
            <a:ext cx="9112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signal</a:t>
            </a:r>
          </a:p>
        </p:txBody>
      </p:sp>
      <p:sp>
        <p:nvSpPr>
          <p:cNvPr id="182279" name="Line 7"/>
          <p:cNvSpPr>
            <a:spLocks noChangeShapeType="1"/>
          </p:cNvSpPr>
          <p:nvPr/>
        </p:nvSpPr>
        <p:spPr bwMode="auto">
          <a:xfrm>
            <a:off x="3805236" y="3048000"/>
            <a:ext cx="233363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82280" name="Text Box 8"/>
          <p:cNvSpPr txBox="1">
            <a:spLocks noChangeArrowheads="1"/>
          </p:cNvSpPr>
          <p:nvPr/>
        </p:nvSpPr>
        <p:spPr bwMode="auto">
          <a:xfrm>
            <a:off x="3644900" y="5216525"/>
            <a:ext cx="15446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scale range</a:t>
            </a:r>
          </a:p>
        </p:txBody>
      </p:sp>
      <p:sp>
        <p:nvSpPr>
          <p:cNvPr id="182281" name="Line 9"/>
          <p:cNvSpPr>
            <a:spLocks noChangeShapeType="1"/>
          </p:cNvSpPr>
          <p:nvPr/>
        </p:nvSpPr>
        <p:spPr bwMode="auto">
          <a:xfrm>
            <a:off x="4953000" y="3048001"/>
            <a:ext cx="1201738" cy="2235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82282" name="Text Box 10"/>
          <p:cNvSpPr txBox="1">
            <a:spLocks noChangeArrowheads="1"/>
          </p:cNvSpPr>
          <p:nvPr/>
        </p:nvSpPr>
        <p:spPr bwMode="auto">
          <a:xfrm>
            <a:off x="5688013" y="5316538"/>
            <a:ext cx="2643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name of the wavelet</a:t>
            </a:r>
          </a:p>
        </p:txBody>
      </p:sp>
      <p:sp>
        <p:nvSpPr>
          <p:cNvPr id="182283" name="Line 11"/>
          <p:cNvSpPr>
            <a:spLocks noChangeShapeType="1"/>
          </p:cNvSpPr>
          <p:nvPr/>
        </p:nvSpPr>
        <p:spPr bwMode="auto">
          <a:xfrm>
            <a:off x="5715000" y="3048000"/>
            <a:ext cx="16764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82284" name="Text Box 12"/>
          <p:cNvSpPr txBox="1">
            <a:spLocks noChangeArrowheads="1"/>
          </p:cNvSpPr>
          <p:nvPr/>
        </p:nvSpPr>
        <p:spPr bwMode="auto">
          <a:xfrm>
            <a:off x="7186613" y="4354513"/>
            <a:ext cx="657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plot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>Transform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89120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 smtClean="0">
                <a:solidFill>
                  <a:srgbClr val="008080"/>
                </a:solidFill>
              </a:rPr>
              <a:t>Transform:</a:t>
            </a:r>
            <a:r>
              <a:rPr lang="en-US" sz="2400" dirty="0" smtClean="0"/>
              <a:t> A mathematical operation that takes a function or sequence (one domain) and maps it into another one (other domain)</a:t>
            </a:r>
          </a:p>
          <a:p>
            <a:endParaRPr lang="en-US" sz="2400" dirty="0" smtClean="0"/>
          </a:p>
          <a:p>
            <a:r>
              <a:rPr lang="en-US" sz="2400" dirty="0" smtClean="0"/>
              <a:t>We need signal transforms because</a:t>
            </a:r>
          </a:p>
          <a:p>
            <a:pPr lvl="1" algn="just"/>
            <a:r>
              <a:rPr lang="en-US" dirty="0" smtClean="0"/>
              <a:t>The transform provides hidden information about the original function or signal</a:t>
            </a:r>
          </a:p>
          <a:p>
            <a:pPr lvl="1" algn="just"/>
            <a:r>
              <a:rPr lang="en-US" dirty="0" smtClean="0"/>
              <a:t>The transform helps to solve a differential equation</a:t>
            </a:r>
          </a:p>
          <a:p>
            <a:pPr lvl="1" algn="just"/>
            <a:r>
              <a:rPr lang="en-US" dirty="0" smtClean="0"/>
              <a:t>The transform may provide data compression and storage may require less memory</a:t>
            </a:r>
          </a:p>
          <a:p>
            <a:pPr lvl="1" algn="just"/>
            <a:r>
              <a:rPr lang="en-US" dirty="0" smtClean="0"/>
              <a:t>Some operations may be easier to apply in the transform domain (Example: Convolution operation in LTI systems).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0600" y="2133600"/>
            <a:ext cx="53340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838" y="2141538"/>
            <a:ext cx="3479800" cy="387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Example 1</a:t>
            </a:r>
            <a:endParaRPr lang="en-US" sz="32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1143000" y="6172200"/>
            <a:ext cx="163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8080"/>
                </a:solidFill>
              </a:rPr>
              <a:t>Time domain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44630" y="6183868"/>
            <a:ext cx="2252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8080"/>
                </a:solidFill>
              </a:rPr>
              <a:t>Time-scale domain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04088"/>
            <a:ext cx="8229600" cy="438912"/>
          </a:xfrm>
        </p:spPr>
        <p:txBody>
          <a:bodyPr>
            <a:normAutofit fontScale="90000"/>
          </a:bodyPr>
          <a:lstStyle/>
          <a:p>
            <a:r>
              <a:rPr lang="en-US" dirty="0"/>
              <a:t>Matlab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</a:rPr>
              <a:t>clc;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</a:rPr>
              <a:t>clear all;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</a:rPr>
              <a:t>close all;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</a:rPr>
              <a:t>t = </a:t>
            </a:r>
            <a:r>
              <a:rPr lang="en-US" sz="2000" dirty="0" err="1">
                <a:latin typeface="Courier New" pitchFamily="49" charset="0"/>
              </a:rPr>
              <a:t>linspace</a:t>
            </a:r>
            <a:r>
              <a:rPr lang="en-US" sz="2000" dirty="0">
                <a:latin typeface="Courier New" pitchFamily="49" charset="0"/>
              </a:rPr>
              <a:t>(-1,1,512);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</a:rPr>
              <a:t>s = 1-abs(t);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</a:rPr>
              <a:t>c = cwt(s,1:64,'sym4','abslvl');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 descr="wt_time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981200"/>
            <a:ext cx="39624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Example 2</a:t>
            </a:r>
            <a:endParaRPr lang="en-US" sz="3200" dirty="0" smtClean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981200"/>
            <a:ext cx="417353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339430" y="5715000"/>
            <a:ext cx="163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8080"/>
                </a:solidFill>
              </a:rPr>
              <a:t>Time domain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95867" y="5650468"/>
            <a:ext cx="2252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8080"/>
                </a:solidFill>
              </a:rPr>
              <a:t>Time-scale domain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61913" y="1676400"/>
            <a:ext cx="9282113" cy="4114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In order to compute CWT by computers, we need to discretize the continuous time-scale plane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The CWT representation is a very redundant</a:t>
            </a:r>
            <a:r>
              <a:rPr lang="en-US" b="1" dirty="0" smtClean="0"/>
              <a:t> </a:t>
            </a:r>
            <a:r>
              <a:rPr lang="en-US" dirty="0" smtClean="0"/>
              <a:t>representation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Discretize the continuous time-scale plane on a dyadic (octave) grid: dyadic wavelet transform</a:t>
            </a:r>
          </a:p>
        </p:txBody>
      </p:sp>
      <p:graphicFrame>
        <p:nvGraphicFramePr>
          <p:cNvPr id="13314" name="Object 4"/>
          <p:cNvGraphicFramePr>
            <a:graphicFrameLocks noChangeAspect="1"/>
          </p:cNvGraphicFramePr>
          <p:nvPr/>
        </p:nvGraphicFramePr>
        <p:xfrm>
          <a:off x="4648200" y="5715000"/>
          <a:ext cx="4110037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2" name="Equation" r:id="rId3" imgW="2247900" imgH="304800" progId="">
                  <p:embed/>
                </p:oleObj>
              </mc:Choice>
              <mc:Fallback>
                <p:oleObj name="Equation" r:id="rId3" imgW="2247900" imgH="304800" progId="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5715000"/>
                        <a:ext cx="4110037" cy="557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7"/>
          <p:cNvGraphicFramePr>
            <a:graphicFrameLocks noChangeAspect="1"/>
          </p:cNvGraphicFramePr>
          <p:nvPr/>
        </p:nvGraphicFramePr>
        <p:xfrm>
          <a:off x="381000" y="4953000"/>
          <a:ext cx="4149725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3" name="Equation" r:id="rId5" imgW="2895600" imgH="495300" progId="Equation.3">
                  <p:embed/>
                </p:oleObj>
              </mc:Choice>
              <mc:Fallback>
                <p:oleObj name="Equation" r:id="rId5" imgW="2895600" imgH="495300" progId="Equation.3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953000"/>
                        <a:ext cx="4149725" cy="7096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0" name="AutoShape 11"/>
          <p:cNvSpPr>
            <a:spLocks noChangeArrowheads="1"/>
          </p:cNvSpPr>
          <p:nvPr/>
        </p:nvSpPr>
        <p:spPr bwMode="auto">
          <a:xfrm flipV="1">
            <a:off x="3124200" y="5791200"/>
            <a:ext cx="990600" cy="247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Discrete Wavelet Transform (DWT)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93688" y="2381250"/>
            <a:ext cx="1838325" cy="1035050"/>
            <a:chOff x="260" y="1410"/>
            <a:chExt cx="1158" cy="652"/>
          </a:xfrm>
        </p:grpSpPr>
        <p:sp>
          <p:nvSpPr>
            <p:cNvPr id="15459" name="Rectangle 5"/>
            <p:cNvSpPr>
              <a:spLocks noChangeArrowheads="1"/>
            </p:cNvSpPr>
            <p:nvPr/>
          </p:nvSpPr>
          <p:spPr bwMode="auto">
            <a:xfrm>
              <a:off x="523" y="1410"/>
              <a:ext cx="478" cy="23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G</a:t>
              </a:r>
            </a:p>
          </p:txBody>
        </p:sp>
        <p:sp>
          <p:nvSpPr>
            <p:cNvPr id="15460" name="Rectangle 6"/>
            <p:cNvSpPr>
              <a:spLocks noChangeArrowheads="1"/>
            </p:cNvSpPr>
            <p:nvPr/>
          </p:nvSpPr>
          <p:spPr bwMode="auto">
            <a:xfrm>
              <a:off x="513" y="1827"/>
              <a:ext cx="478" cy="23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H</a:t>
              </a:r>
            </a:p>
          </p:txBody>
        </p:sp>
        <p:sp>
          <p:nvSpPr>
            <p:cNvPr id="15461" name="Line 7"/>
            <p:cNvSpPr>
              <a:spLocks noChangeShapeType="1"/>
            </p:cNvSpPr>
            <p:nvPr/>
          </p:nvSpPr>
          <p:spPr bwMode="auto">
            <a:xfrm>
              <a:off x="382" y="1508"/>
              <a:ext cx="0" cy="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2" name="Line 8"/>
            <p:cNvSpPr>
              <a:spLocks noChangeShapeType="1"/>
            </p:cNvSpPr>
            <p:nvPr/>
          </p:nvSpPr>
          <p:spPr bwMode="auto">
            <a:xfrm>
              <a:off x="387" y="1508"/>
              <a:ext cx="13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3" name="Line 9"/>
            <p:cNvSpPr>
              <a:spLocks noChangeShapeType="1"/>
            </p:cNvSpPr>
            <p:nvPr/>
          </p:nvSpPr>
          <p:spPr bwMode="auto">
            <a:xfrm>
              <a:off x="379" y="1948"/>
              <a:ext cx="13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4" name="Line 10"/>
            <p:cNvSpPr>
              <a:spLocks noChangeShapeType="1"/>
            </p:cNvSpPr>
            <p:nvPr/>
          </p:nvSpPr>
          <p:spPr bwMode="auto">
            <a:xfrm>
              <a:off x="260" y="1712"/>
              <a:ext cx="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5" name="Line 11"/>
            <p:cNvSpPr>
              <a:spLocks noChangeShapeType="1"/>
            </p:cNvSpPr>
            <p:nvPr/>
          </p:nvSpPr>
          <p:spPr bwMode="auto">
            <a:xfrm>
              <a:off x="1004" y="1528"/>
              <a:ext cx="1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6" name="Line 12"/>
            <p:cNvSpPr>
              <a:spLocks noChangeShapeType="1"/>
            </p:cNvSpPr>
            <p:nvPr/>
          </p:nvSpPr>
          <p:spPr bwMode="auto">
            <a:xfrm>
              <a:off x="992" y="1936"/>
              <a:ext cx="1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13"/>
            <p:cNvGrpSpPr>
              <a:grpSpLocks/>
            </p:cNvGrpSpPr>
            <p:nvPr/>
          </p:nvGrpSpPr>
          <p:grpSpPr bwMode="auto">
            <a:xfrm>
              <a:off x="1188" y="1431"/>
              <a:ext cx="230" cy="212"/>
              <a:chOff x="1218" y="1437"/>
              <a:chExt cx="230" cy="212"/>
            </a:xfrm>
          </p:grpSpPr>
          <p:sp>
            <p:nvSpPr>
              <p:cNvPr id="15472" name="Oval 14"/>
              <p:cNvSpPr>
                <a:spLocks noChangeArrowheads="1"/>
              </p:cNvSpPr>
              <p:nvPr/>
            </p:nvSpPr>
            <p:spPr bwMode="auto">
              <a:xfrm>
                <a:off x="1218" y="1452"/>
                <a:ext cx="204" cy="19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73" name="Line 15"/>
              <p:cNvSpPr>
                <a:spLocks noChangeShapeType="1"/>
              </p:cNvSpPr>
              <p:nvPr/>
            </p:nvSpPr>
            <p:spPr bwMode="auto">
              <a:xfrm>
                <a:off x="1290" y="1470"/>
                <a:ext cx="0" cy="15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74" name="Text Box 16"/>
              <p:cNvSpPr txBox="1">
                <a:spLocks noChangeArrowheads="1"/>
              </p:cNvSpPr>
              <p:nvPr/>
            </p:nvSpPr>
            <p:spPr bwMode="auto">
              <a:xfrm>
                <a:off x="1268" y="1437"/>
                <a:ext cx="18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2</a:t>
                </a:r>
              </a:p>
            </p:txBody>
          </p:sp>
        </p:grp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1176" y="1815"/>
              <a:ext cx="230" cy="212"/>
              <a:chOff x="1218" y="1437"/>
              <a:chExt cx="230" cy="212"/>
            </a:xfrm>
          </p:grpSpPr>
          <p:sp>
            <p:nvSpPr>
              <p:cNvPr id="15469" name="Oval 18"/>
              <p:cNvSpPr>
                <a:spLocks noChangeArrowheads="1"/>
              </p:cNvSpPr>
              <p:nvPr/>
            </p:nvSpPr>
            <p:spPr bwMode="auto">
              <a:xfrm>
                <a:off x="1218" y="1452"/>
                <a:ext cx="204" cy="19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70" name="Line 19"/>
              <p:cNvSpPr>
                <a:spLocks noChangeShapeType="1"/>
              </p:cNvSpPr>
              <p:nvPr/>
            </p:nvSpPr>
            <p:spPr bwMode="auto">
              <a:xfrm>
                <a:off x="1290" y="1470"/>
                <a:ext cx="0" cy="15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71" name="Text Box 20"/>
              <p:cNvSpPr txBox="1">
                <a:spLocks noChangeArrowheads="1"/>
              </p:cNvSpPr>
              <p:nvPr/>
            </p:nvSpPr>
            <p:spPr bwMode="auto">
              <a:xfrm>
                <a:off x="1268" y="1437"/>
                <a:ext cx="18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2</a:t>
                </a:r>
              </a:p>
            </p:txBody>
          </p:sp>
        </p:grp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2093913" y="3057525"/>
            <a:ext cx="1447800" cy="1035050"/>
            <a:chOff x="1394" y="1836"/>
            <a:chExt cx="912" cy="652"/>
          </a:xfrm>
        </p:grpSpPr>
        <p:sp>
          <p:nvSpPr>
            <p:cNvPr id="15451" name="Rectangle 22"/>
            <p:cNvSpPr>
              <a:spLocks noChangeArrowheads="1"/>
            </p:cNvSpPr>
            <p:nvPr/>
          </p:nvSpPr>
          <p:spPr bwMode="auto">
            <a:xfrm>
              <a:off x="1657" y="1836"/>
              <a:ext cx="478" cy="23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G</a:t>
              </a:r>
            </a:p>
          </p:txBody>
        </p:sp>
        <p:sp>
          <p:nvSpPr>
            <p:cNvPr id="15452" name="Rectangle 23"/>
            <p:cNvSpPr>
              <a:spLocks noChangeArrowheads="1"/>
            </p:cNvSpPr>
            <p:nvPr/>
          </p:nvSpPr>
          <p:spPr bwMode="auto">
            <a:xfrm>
              <a:off x="1647" y="2253"/>
              <a:ext cx="478" cy="23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H</a:t>
              </a:r>
            </a:p>
          </p:txBody>
        </p:sp>
        <p:sp>
          <p:nvSpPr>
            <p:cNvPr id="15453" name="Line 24"/>
            <p:cNvSpPr>
              <a:spLocks noChangeShapeType="1"/>
            </p:cNvSpPr>
            <p:nvPr/>
          </p:nvSpPr>
          <p:spPr bwMode="auto">
            <a:xfrm>
              <a:off x="1516" y="1934"/>
              <a:ext cx="0" cy="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54" name="Line 25"/>
            <p:cNvSpPr>
              <a:spLocks noChangeShapeType="1"/>
            </p:cNvSpPr>
            <p:nvPr/>
          </p:nvSpPr>
          <p:spPr bwMode="auto">
            <a:xfrm>
              <a:off x="1521" y="1934"/>
              <a:ext cx="13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55" name="Line 26"/>
            <p:cNvSpPr>
              <a:spLocks noChangeShapeType="1"/>
            </p:cNvSpPr>
            <p:nvPr/>
          </p:nvSpPr>
          <p:spPr bwMode="auto">
            <a:xfrm>
              <a:off x="1513" y="2374"/>
              <a:ext cx="13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56" name="Line 27"/>
            <p:cNvSpPr>
              <a:spLocks noChangeShapeType="1"/>
            </p:cNvSpPr>
            <p:nvPr/>
          </p:nvSpPr>
          <p:spPr bwMode="auto">
            <a:xfrm>
              <a:off x="1394" y="1934"/>
              <a:ext cx="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57" name="Line 28"/>
            <p:cNvSpPr>
              <a:spLocks noChangeShapeType="1"/>
            </p:cNvSpPr>
            <p:nvPr/>
          </p:nvSpPr>
          <p:spPr bwMode="auto">
            <a:xfrm>
              <a:off x="2138" y="1954"/>
              <a:ext cx="1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58" name="Line 29"/>
            <p:cNvSpPr>
              <a:spLocks noChangeShapeType="1"/>
            </p:cNvSpPr>
            <p:nvPr/>
          </p:nvSpPr>
          <p:spPr bwMode="auto">
            <a:xfrm>
              <a:off x="2126" y="2362"/>
              <a:ext cx="1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3567113" y="3090863"/>
            <a:ext cx="365125" cy="336550"/>
            <a:chOff x="1218" y="1437"/>
            <a:chExt cx="230" cy="212"/>
          </a:xfrm>
        </p:grpSpPr>
        <p:sp>
          <p:nvSpPr>
            <p:cNvPr id="15448" name="Oval 31"/>
            <p:cNvSpPr>
              <a:spLocks noChangeArrowheads="1"/>
            </p:cNvSpPr>
            <p:nvPr/>
          </p:nvSpPr>
          <p:spPr bwMode="auto">
            <a:xfrm>
              <a:off x="1218" y="1452"/>
              <a:ext cx="204" cy="19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49" name="Line 32"/>
            <p:cNvSpPr>
              <a:spLocks noChangeShapeType="1"/>
            </p:cNvSpPr>
            <p:nvPr/>
          </p:nvSpPr>
          <p:spPr bwMode="auto">
            <a:xfrm>
              <a:off x="1290" y="1470"/>
              <a:ext cx="0" cy="1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50" name="Text Box 33"/>
            <p:cNvSpPr txBox="1">
              <a:spLocks noChangeArrowheads="1"/>
            </p:cNvSpPr>
            <p:nvPr/>
          </p:nvSpPr>
          <p:spPr bwMode="auto">
            <a:xfrm>
              <a:off x="1268" y="1437"/>
              <a:ext cx="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2</a:t>
              </a: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548063" y="3700463"/>
            <a:ext cx="365125" cy="336550"/>
            <a:chOff x="1218" y="1437"/>
            <a:chExt cx="230" cy="212"/>
          </a:xfrm>
        </p:grpSpPr>
        <p:sp>
          <p:nvSpPr>
            <p:cNvPr id="15445" name="Oval 35"/>
            <p:cNvSpPr>
              <a:spLocks noChangeArrowheads="1"/>
            </p:cNvSpPr>
            <p:nvPr/>
          </p:nvSpPr>
          <p:spPr bwMode="auto">
            <a:xfrm>
              <a:off x="1218" y="1452"/>
              <a:ext cx="204" cy="19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46" name="Line 36"/>
            <p:cNvSpPr>
              <a:spLocks noChangeShapeType="1"/>
            </p:cNvSpPr>
            <p:nvPr/>
          </p:nvSpPr>
          <p:spPr bwMode="auto">
            <a:xfrm>
              <a:off x="1290" y="1470"/>
              <a:ext cx="0" cy="1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47" name="Text Box 37"/>
            <p:cNvSpPr txBox="1">
              <a:spLocks noChangeArrowheads="1"/>
            </p:cNvSpPr>
            <p:nvPr/>
          </p:nvSpPr>
          <p:spPr bwMode="auto">
            <a:xfrm>
              <a:off x="1268" y="1437"/>
              <a:ext cx="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2</a:t>
              </a:r>
            </a:p>
          </p:txBody>
        </p:sp>
      </p:grpSp>
      <p:sp>
        <p:nvSpPr>
          <p:cNvPr id="15371" name="Line 38"/>
          <p:cNvSpPr>
            <a:spLocks noChangeShapeType="1"/>
          </p:cNvSpPr>
          <p:nvPr/>
        </p:nvSpPr>
        <p:spPr bwMode="auto">
          <a:xfrm>
            <a:off x="3910013" y="3257550"/>
            <a:ext cx="542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372" name="Line 39"/>
          <p:cNvSpPr>
            <a:spLocks noChangeShapeType="1"/>
          </p:cNvSpPr>
          <p:nvPr/>
        </p:nvSpPr>
        <p:spPr bwMode="auto">
          <a:xfrm>
            <a:off x="3910013" y="3886200"/>
            <a:ext cx="542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117"/>
          <p:cNvGrpSpPr>
            <a:grpSpLocks/>
          </p:cNvGrpSpPr>
          <p:nvPr/>
        </p:nvGrpSpPr>
        <p:grpSpPr bwMode="auto">
          <a:xfrm>
            <a:off x="4491038" y="3048000"/>
            <a:ext cx="1895475" cy="1035050"/>
            <a:chOff x="2829" y="1812"/>
            <a:chExt cx="1194" cy="652"/>
          </a:xfrm>
        </p:grpSpPr>
        <p:grpSp>
          <p:nvGrpSpPr>
            <p:cNvPr id="9" name="Group 41"/>
            <p:cNvGrpSpPr>
              <a:grpSpLocks/>
            </p:cNvGrpSpPr>
            <p:nvPr/>
          </p:nvGrpSpPr>
          <p:grpSpPr bwMode="auto">
            <a:xfrm>
              <a:off x="2841" y="1845"/>
              <a:ext cx="230" cy="212"/>
              <a:chOff x="1218" y="1437"/>
              <a:chExt cx="230" cy="212"/>
            </a:xfrm>
          </p:grpSpPr>
          <p:sp>
            <p:nvSpPr>
              <p:cNvPr id="15442" name="Oval 42"/>
              <p:cNvSpPr>
                <a:spLocks noChangeArrowheads="1"/>
              </p:cNvSpPr>
              <p:nvPr/>
            </p:nvSpPr>
            <p:spPr bwMode="auto">
              <a:xfrm>
                <a:off x="1218" y="1452"/>
                <a:ext cx="204" cy="19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43" name="Line 43"/>
              <p:cNvSpPr>
                <a:spLocks noChangeShapeType="1"/>
              </p:cNvSpPr>
              <p:nvPr/>
            </p:nvSpPr>
            <p:spPr bwMode="auto">
              <a:xfrm>
                <a:off x="1290" y="1470"/>
                <a:ext cx="0" cy="15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44" name="Text Box 44"/>
              <p:cNvSpPr txBox="1">
                <a:spLocks noChangeArrowheads="1"/>
              </p:cNvSpPr>
              <p:nvPr/>
            </p:nvSpPr>
            <p:spPr bwMode="auto">
              <a:xfrm>
                <a:off x="1268" y="1437"/>
                <a:ext cx="18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2</a:t>
                </a:r>
              </a:p>
            </p:txBody>
          </p:sp>
        </p:grpSp>
        <p:grpSp>
          <p:nvGrpSpPr>
            <p:cNvPr id="10" name="Group 45"/>
            <p:cNvGrpSpPr>
              <a:grpSpLocks/>
            </p:cNvGrpSpPr>
            <p:nvPr/>
          </p:nvGrpSpPr>
          <p:grpSpPr bwMode="auto">
            <a:xfrm>
              <a:off x="2829" y="2229"/>
              <a:ext cx="230" cy="212"/>
              <a:chOff x="1218" y="1437"/>
              <a:chExt cx="230" cy="212"/>
            </a:xfrm>
          </p:grpSpPr>
          <p:sp>
            <p:nvSpPr>
              <p:cNvPr id="15439" name="Oval 46"/>
              <p:cNvSpPr>
                <a:spLocks noChangeArrowheads="1"/>
              </p:cNvSpPr>
              <p:nvPr/>
            </p:nvSpPr>
            <p:spPr bwMode="auto">
              <a:xfrm>
                <a:off x="1218" y="1452"/>
                <a:ext cx="204" cy="19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40" name="Line 47"/>
              <p:cNvSpPr>
                <a:spLocks noChangeShapeType="1"/>
              </p:cNvSpPr>
              <p:nvPr/>
            </p:nvSpPr>
            <p:spPr bwMode="auto">
              <a:xfrm>
                <a:off x="1290" y="1470"/>
                <a:ext cx="0" cy="15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41" name="Text Box 48"/>
              <p:cNvSpPr txBox="1">
                <a:spLocks noChangeArrowheads="1"/>
              </p:cNvSpPr>
              <p:nvPr/>
            </p:nvSpPr>
            <p:spPr bwMode="auto">
              <a:xfrm>
                <a:off x="1268" y="1437"/>
                <a:ext cx="18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2</a:t>
                </a:r>
              </a:p>
            </p:txBody>
          </p:sp>
        </p:grpSp>
        <p:sp>
          <p:nvSpPr>
            <p:cNvPr id="15430" name="Rectangle 49"/>
            <p:cNvSpPr>
              <a:spLocks noChangeArrowheads="1"/>
            </p:cNvSpPr>
            <p:nvPr/>
          </p:nvSpPr>
          <p:spPr bwMode="auto">
            <a:xfrm>
              <a:off x="3190" y="1812"/>
              <a:ext cx="478" cy="23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G</a:t>
              </a:r>
            </a:p>
          </p:txBody>
        </p:sp>
        <p:sp>
          <p:nvSpPr>
            <p:cNvPr id="15431" name="Rectangle 50"/>
            <p:cNvSpPr>
              <a:spLocks noChangeArrowheads="1"/>
            </p:cNvSpPr>
            <p:nvPr/>
          </p:nvSpPr>
          <p:spPr bwMode="auto">
            <a:xfrm>
              <a:off x="3180" y="2229"/>
              <a:ext cx="478" cy="23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H</a:t>
              </a:r>
            </a:p>
          </p:txBody>
        </p:sp>
        <p:sp>
          <p:nvSpPr>
            <p:cNvPr id="15432" name="Line 51"/>
            <p:cNvSpPr>
              <a:spLocks noChangeShapeType="1"/>
            </p:cNvSpPr>
            <p:nvPr/>
          </p:nvSpPr>
          <p:spPr bwMode="auto">
            <a:xfrm>
              <a:off x="3937" y="1918"/>
              <a:ext cx="0" cy="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33" name="Line 52"/>
            <p:cNvSpPr>
              <a:spLocks noChangeShapeType="1"/>
            </p:cNvSpPr>
            <p:nvPr/>
          </p:nvSpPr>
          <p:spPr bwMode="auto">
            <a:xfrm>
              <a:off x="3810" y="1928"/>
              <a:ext cx="13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34" name="Line 53"/>
            <p:cNvSpPr>
              <a:spLocks noChangeShapeType="1"/>
            </p:cNvSpPr>
            <p:nvPr/>
          </p:nvSpPr>
          <p:spPr bwMode="auto">
            <a:xfrm>
              <a:off x="3046" y="2350"/>
              <a:ext cx="13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35" name="Line 54"/>
            <p:cNvSpPr>
              <a:spLocks noChangeShapeType="1"/>
            </p:cNvSpPr>
            <p:nvPr/>
          </p:nvSpPr>
          <p:spPr bwMode="auto">
            <a:xfrm>
              <a:off x="3065" y="1928"/>
              <a:ext cx="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36" name="Line 55"/>
            <p:cNvSpPr>
              <a:spLocks noChangeShapeType="1"/>
            </p:cNvSpPr>
            <p:nvPr/>
          </p:nvSpPr>
          <p:spPr bwMode="auto">
            <a:xfrm>
              <a:off x="3658" y="2356"/>
              <a:ext cx="2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37" name="Line 56"/>
            <p:cNvSpPr>
              <a:spLocks noChangeShapeType="1"/>
            </p:cNvSpPr>
            <p:nvPr/>
          </p:nvSpPr>
          <p:spPr bwMode="auto">
            <a:xfrm>
              <a:off x="3677" y="1928"/>
              <a:ext cx="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38" name="Oval 57"/>
            <p:cNvSpPr>
              <a:spLocks noChangeArrowheads="1"/>
            </p:cNvSpPr>
            <p:nvPr/>
          </p:nvSpPr>
          <p:spPr bwMode="auto">
            <a:xfrm>
              <a:off x="3849" y="1842"/>
              <a:ext cx="174" cy="174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11" name="Group 58"/>
          <p:cNvGrpSpPr>
            <a:grpSpLocks/>
          </p:cNvGrpSpPr>
          <p:nvPr/>
        </p:nvGrpSpPr>
        <p:grpSpPr bwMode="auto">
          <a:xfrm>
            <a:off x="6643688" y="2371725"/>
            <a:ext cx="1895475" cy="1035050"/>
            <a:chOff x="2904" y="1830"/>
            <a:chExt cx="1194" cy="652"/>
          </a:xfrm>
        </p:grpSpPr>
        <p:grpSp>
          <p:nvGrpSpPr>
            <p:cNvPr id="12" name="Group 59"/>
            <p:cNvGrpSpPr>
              <a:grpSpLocks/>
            </p:cNvGrpSpPr>
            <p:nvPr/>
          </p:nvGrpSpPr>
          <p:grpSpPr bwMode="auto">
            <a:xfrm>
              <a:off x="2916" y="1863"/>
              <a:ext cx="230" cy="212"/>
              <a:chOff x="1218" y="1437"/>
              <a:chExt cx="230" cy="212"/>
            </a:xfrm>
          </p:grpSpPr>
          <p:sp>
            <p:nvSpPr>
              <p:cNvPr id="15425" name="Oval 60"/>
              <p:cNvSpPr>
                <a:spLocks noChangeArrowheads="1"/>
              </p:cNvSpPr>
              <p:nvPr/>
            </p:nvSpPr>
            <p:spPr bwMode="auto">
              <a:xfrm>
                <a:off x="1218" y="1452"/>
                <a:ext cx="204" cy="19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26" name="Line 61"/>
              <p:cNvSpPr>
                <a:spLocks noChangeShapeType="1"/>
              </p:cNvSpPr>
              <p:nvPr/>
            </p:nvSpPr>
            <p:spPr bwMode="auto">
              <a:xfrm>
                <a:off x="1290" y="1470"/>
                <a:ext cx="0" cy="15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27" name="Text Box 62"/>
              <p:cNvSpPr txBox="1">
                <a:spLocks noChangeArrowheads="1"/>
              </p:cNvSpPr>
              <p:nvPr/>
            </p:nvSpPr>
            <p:spPr bwMode="auto">
              <a:xfrm>
                <a:off x="1268" y="1437"/>
                <a:ext cx="18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2</a:t>
                </a:r>
              </a:p>
            </p:txBody>
          </p:sp>
        </p:grpSp>
        <p:grpSp>
          <p:nvGrpSpPr>
            <p:cNvPr id="13" name="Group 63"/>
            <p:cNvGrpSpPr>
              <a:grpSpLocks/>
            </p:cNvGrpSpPr>
            <p:nvPr/>
          </p:nvGrpSpPr>
          <p:grpSpPr bwMode="auto">
            <a:xfrm>
              <a:off x="2904" y="2247"/>
              <a:ext cx="230" cy="212"/>
              <a:chOff x="1218" y="1437"/>
              <a:chExt cx="230" cy="212"/>
            </a:xfrm>
          </p:grpSpPr>
          <p:sp>
            <p:nvSpPr>
              <p:cNvPr id="15422" name="Oval 64"/>
              <p:cNvSpPr>
                <a:spLocks noChangeArrowheads="1"/>
              </p:cNvSpPr>
              <p:nvPr/>
            </p:nvSpPr>
            <p:spPr bwMode="auto">
              <a:xfrm>
                <a:off x="1218" y="1452"/>
                <a:ext cx="204" cy="19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23" name="Line 65"/>
              <p:cNvSpPr>
                <a:spLocks noChangeShapeType="1"/>
              </p:cNvSpPr>
              <p:nvPr/>
            </p:nvSpPr>
            <p:spPr bwMode="auto">
              <a:xfrm>
                <a:off x="1290" y="1470"/>
                <a:ext cx="0" cy="15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24" name="Text Box 66"/>
              <p:cNvSpPr txBox="1">
                <a:spLocks noChangeArrowheads="1"/>
              </p:cNvSpPr>
              <p:nvPr/>
            </p:nvSpPr>
            <p:spPr bwMode="auto">
              <a:xfrm>
                <a:off x="1268" y="1437"/>
                <a:ext cx="18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2</a:t>
                </a:r>
              </a:p>
            </p:txBody>
          </p:sp>
        </p:grpSp>
        <p:sp>
          <p:nvSpPr>
            <p:cNvPr id="15413" name="Rectangle 67"/>
            <p:cNvSpPr>
              <a:spLocks noChangeArrowheads="1"/>
            </p:cNvSpPr>
            <p:nvPr/>
          </p:nvSpPr>
          <p:spPr bwMode="auto">
            <a:xfrm>
              <a:off x="3265" y="1830"/>
              <a:ext cx="478" cy="23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G</a:t>
              </a:r>
            </a:p>
          </p:txBody>
        </p:sp>
        <p:sp>
          <p:nvSpPr>
            <p:cNvPr id="15414" name="Rectangle 68"/>
            <p:cNvSpPr>
              <a:spLocks noChangeArrowheads="1"/>
            </p:cNvSpPr>
            <p:nvPr/>
          </p:nvSpPr>
          <p:spPr bwMode="auto">
            <a:xfrm>
              <a:off x="3255" y="2247"/>
              <a:ext cx="478" cy="23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H</a:t>
              </a:r>
            </a:p>
          </p:txBody>
        </p:sp>
        <p:sp>
          <p:nvSpPr>
            <p:cNvPr id="15415" name="Line 69"/>
            <p:cNvSpPr>
              <a:spLocks noChangeShapeType="1"/>
            </p:cNvSpPr>
            <p:nvPr/>
          </p:nvSpPr>
          <p:spPr bwMode="auto">
            <a:xfrm>
              <a:off x="4012" y="1936"/>
              <a:ext cx="0" cy="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6" name="Line 70"/>
            <p:cNvSpPr>
              <a:spLocks noChangeShapeType="1"/>
            </p:cNvSpPr>
            <p:nvPr/>
          </p:nvSpPr>
          <p:spPr bwMode="auto">
            <a:xfrm>
              <a:off x="3885" y="1946"/>
              <a:ext cx="13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7" name="Line 71"/>
            <p:cNvSpPr>
              <a:spLocks noChangeShapeType="1"/>
            </p:cNvSpPr>
            <p:nvPr/>
          </p:nvSpPr>
          <p:spPr bwMode="auto">
            <a:xfrm>
              <a:off x="3121" y="2368"/>
              <a:ext cx="13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8" name="Line 72"/>
            <p:cNvSpPr>
              <a:spLocks noChangeShapeType="1"/>
            </p:cNvSpPr>
            <p:nvPr/>
          </p:nvSpPr>
          <p:spPr bwMode="auto">
            <a:xfrm>
              <a:off x="3140" y="1946"/>
              <a:ext cx="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9" name="Line 73"/>
            <p:cNvSpPr>
              <a:spLocks noChangeShapeType="1"/>
            </p:cNvSpPr>
            <p:nvPr/>
          </p:nvSpPr>
          <p:spPr bwMode="auto">
            <a:xfrm>
              <a:off x="3733" y="2374"/>
              <a:ext cx="2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0" name="Line 74"/>
            <p:cNvSpPr>
              <a:spLocks noChangeShapeType="1"/>
            </p:cNvSpPr>
            <p:nvPr/>
          </p:nvSpPr>
          <p:spPr bwMode="auto">
            <a:xfrm>
              <a:off x="3752" y="1946"/>
              <a:ext cx="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1" name="Oval 75"/>
            <p:cNvSpPr>
              <a:spLocks noChangeArrowheads="1"/>
            </p:cNvSpPr>
            <p:nvPr/>
          </p:nvSpPr>
          <p:spPr bwMode="auto">
            <a:xfrm>
              <a:off x="3924" y="1860"/>
              <a:ext cx="174" cy="174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sp>
        <p:nvSpPr>
          <p:cNvPr id="15375" name="Line 76"/>
          <p:cNvSpPr>
            <a:spLocks noChangeShapeType="1"/>
          </p:cNvSpPr>
          <p:nvPr/>
        </p:nvSpPr>
        <p:spPr bwMode="auto">
          <a:xfrm>
            <a:off x="6396038" y="3228975"/>
            <a:ext cx="219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76" name="Line 77"/>
          <p:cNvSpPr>
            <a:spLocks noChangeShapeType="1"/>
          </p:cNvSpPr>
          <p:nvPr/>
        </p:nvSpPr>
        <p:spPr bwMode="auto">
          <a:xfrm>
            <a:off x="2109788" y="2571750"/>
            <a:ext cx="4533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377" name="Line 78"/>
          <p:cNvSpPr>
            <a:spLocks noChangeShapeType="1"/>
          </p:cNvSpPr>
          <p:nvPr/>
        </p:nvSpPr>
        <p:spPr bwMode="auto">
          <a:xfrm flipV="1">
            <a:off x="300038" y="20955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78" name="Freeform 79"/>
          <p:cNvSpPr>
            <a:spLocks/>
          </p:cNvSpPr>
          <p:nvPr/>
        </p:nvSpPr>
        <p:spPr bwMode="auto">
          <a:xfrm>
            <a:off x="8539163" y="2057400"/>
            <a:ext cx="257175" cy="485775"/>
          </a:xfrm>
          <a:custGeom>
            <a:avLst/>
            <a:gdLst>
              <a:gd name="T0" fmla="*/ 0 w 162"/>
              <a:gd name="T1" fmla="*/ 2147483647 h 306"/>
              <a:gd name="T2" fmla="*/ 2147483647 w 162"/>
              <a:gd name="T3" fmla="*/ 2147483647 h 306"/>
              <a:gd name="T4" fmla="*/ 2147483647 w 162"/>
              <a:gd name="T5" fmla="*/ 0 h 306"/>
              <a:gd name="T6" fmla="*/ 0 60000 65536"/>
              <a:gd name="T7" fmla="*/ 0 60000 65536"/>
              <a:gd name="T8" fmla="*/ 0 60000 65536"/>
              <a:gd name="T9" fmla="*/ 0 w 162"/>
              <a:gd name="T10" fmla="*/ 0 h 306"/>
              <a:gd name="T11" fmla="*/ 162 w 162"/>
              <a:gd name="T12" fmla="*/ 306 h 3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2" h="306">
                <a:moveTo>
                  <a:pt x="0" y="306"/>
                </a:moveTo>
                <a:lnTo>
                  <a:pt x="162" y="306"/>
                </a:lnTo>
                <a:lnTo>
                  <a:pt x="162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379" name="Text Box 80"/>
          <p:cNvSpPr txBox="1">
            <a:spLocks noChangeArrowheads="1"/>
          </p:cNvSpPr>
          <p:nvPr/>
        </p:nvSpPr>
        <p:spPr bwMode="auto">
          <a:xfrm>
            <a:off x="17463" y="1781175"/>
            <a:ext cx="56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x[n]</a:t>
            </a:r>
          </a:p>
        </p:txBody>
      </p:sp>
      <p:sp>
        <p:nvSpPr>
          <p:cNvPr id="15380" name="Text Box 81"/>
          <p:cNvSpPr txBox="1">
            <a:spLocks noChangeArrowheads="1"/>
          </p:cNvSpPr>
          <p:nvPr/>
        </p:nvSpPr>
        <p:spPr bwMode="auto">
          <a:xfrm>
            <a:off x="1912938" y="4562475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/>
          </a:p>
        </p:txBody>
      </p:sp>
      <p:sp>
        <p:nvSpPr>
          <p:cNvPr id="15381" name="Oval 82"/>
          <p:cNvSpPr>
            <a:spLocks noChangeArrowheads="1"/>
          </p:cNvSpPr>
          <p:nvPr/>
        </p:nvSpPr>
        <p:spPr bwMode="auto">
          <a:xfrm>
            <a:off x="4157663" y="2543175"/>
            <a:ext cx="88900" cy="88900"/>
          </a:xfrm>
          <a:prstGeom prst="ellipse">
            <a:avLst/>
          </a:prstGeom>
          <a:solidFill>
            <a:srgbClr val="00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2" name="Oval 83"/>
          <p:cNvSpPr>
            <a:spLocks noChangeArrowheads="1"/>
          </p:cNvSpPr>
          <p:nvPr/>
        </p:nvSpPr>
        <p:spPr bwMode="auto">
          <a:xfrm>
            <a:off x="2243138" y="3162300"/>
            <a:ext cx="88900" cy="88900"/>
          </a:xfrm>
          <a:prstGeom prst="ellipse">
            <a:avLst/>
          </a:prstGeom>
          <a:solidFill>
            <a:srgbClr val="00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3" name="Oval 84"/>
          <p:cNvSpPr>
            <a:spLocks noChangeArrowheads="1"/>
          </p:cNvSpPr>
          <p:nvPr/>
        </p:nvSpPr>
        <p:spPr bwMode="auto">
          <a:xfrm>
            <a:off x="8131175" y="2509838"/>
            <a:ext cx="88900" cy="88900"/>
          </a:xfrm>
          <a:prstGeom prst="ellipse">
            <a:avLst/>
          </a:prstGeom>
          <a:solidFill>
            <a:srgbClr val="00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4" name="Oval 85"/>
          <p:cNvSpPr>
            <a:spLocks noChangeArrowheads="1"/>
          </p:cNvSpPr>
          <p:nvPr/>
        </p:nvSpPr>
        <p:spPr bwMode="auto">
          <a:xfrm>
            <a:off x="8151813" y="3198813"/>
            <a:ext cx="88900" cy="88900"/>
          </a:xfrm>
          <a:prstGeom prst="ellipse">
            <a:avLst/>
          </a:prstGeom>
          <a:solidFill>
            <a:srgbClr val="00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5" name="Oval 86"/>
          <p:cNvSpPr>
            <a:spLocks noChangeArrowheads="1"/>
          </p:cNvSpPr>
          <p:nvPr/>
        </p:nvSpPr>
        <p:spPr bwMode="auto">
          <a:xfrm>
            <a:off x="6462713" y="3181350"/>
            <a:ext cx="88900" cy="88900"/>
          </a:xfrm>
          <a:prstGeom prst="ellipse">
            <a:avLst/>
          </a:prstGeom>
          <a:solidFill>
            <a:srgbClr val="00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6" name="Text Box 87"/>
          <p:cNvSpPr txBox="1">
            <a:spLocks noChangeArrowheads="1"/>
          </p:cNvSpPr>
          <p:nvPr/>
        </p:nvSpPr>
        <p:spPr bwMode="auto">
          <a:xfrm>
            <a:off x="8420100" y="1576388"/>
            <a:ext cx="7239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/>
              <a:t>x[n]</a:t>
            </a:r>
          </a:p>
        </p:txBody>
      </p:sp>
      <p:sp>
        <p:nvSpPr>
          <p:cNvPr id="15387" name="Line 88"/>
          <p:cNvSpPr>
            <a:spLocks noChangeShapeType="1"/>
          </p:cNvSpPr>
          <p:nvPr/>
        </p:nvSpPr>
        <p:spPr bwMode="auto">
          <a:xfrm>
            <a:off x="3586163" y="4654550"/>
            <a:ext cx="1155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388" name="Text Box 89"/>
          <p:cNvSpPr txBox="1">
            <a:spLocks noChangeArrowheads="1"/>
          </p:cNvSpPr>
          <p:nvPr/>
        </p:nvSpPr>
        <p:spPr bwMode="auto">
          <a:xfrm>
            <a:off x="1112838" y="4508500"/>
            <a:ext cx="158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Decomposition</a:t>
            </a:r>
          </a:p>
        </p:txBody>
      </p:sp>
      <p:sp>
        <p:nvSpPr>
          <p:cNvPr id="15389" name="Text Box 90"/>
          <p:cNvSpPr txBox="1">
            <a:spLocks noChangeArrowheads="1"/>
          </p:cNvSpPr>
          <p:nvPr/>
        </p:nvSpPr>
        <p:spPr bwMode="auto">
          <a:xfrm>
            <a:off x="5395913" y="4545013"/>
            <a:ext cx="156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Reconstruction</a:t>
            </a:r>
          </a:p>
        </p:txBody>
      </p:sp>
      <p:sp>
        <p:nvSpPr>
          <p:cNvPr id="15390" name="Text Box 91"/>
          <p:cNvSpPr txBox="1">
            <a:spLocks noChangeArrowheads="1"/>
          </p:cNvSpPr>
          <p:nvPr/>
        </p:nvSpPr>
        <p:spPr bwMode="auto">
          <a:xfrm>
            <a:off x="955675" y="2271713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~</a:t>
            </a:r>
          </a:p>
        </p:txBody>
      </p:sp>
      <p:sp>
        <p:nvSpPr>
          <p:cNvPr id="15391" name="Text Box 92"/>
          <p:cNvSpPr txBox="1">
            <a:spLocks noChangeArrowheads="1"/>
          </p:cNvSpPr>
          <p:nvPr/>
        </p:nvSpPr>
        <p:spPr bwMode="auto">
          <a:xfrm>
            <a:off x="928688" y="2917825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~</a:t>
            </a:r>
          </a:p>
        </p:txBody>
      </p:sp>
      <p:sp>
        <p:nvSpPr>
          <p:cNvPr id="15392" name="Text Box 93"/>
          <p:cNvSpPr txBox="1">
            <a:spLocks noChangeArrowheads="1"/>
          </p:cNvSpPr>
          <p:nvPr/>
        </p:nvSpPr>
        <p:spPr bwMode="auto">
          <a:xfrm>
            <a:off x="2755900" y="2930525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~</a:t>
            </a:r>
          </a:p>
        </p:txBody>
      </p:sp>
      <p:sp>
        <p:nvSpPr>
          <p:cNvPr id="15393" name="Text Box 94"/>
          <p:cNvSpPr txBox="1">
            <a:spLocks noChangeArrowheads="1"/>
          </p:cNvSpPr>
          <p:nvPr/>
        </p:nvSpPr>
        <p:spPr bwMode="auto">
          <a:xfrm>
            <a:off x="2730500" y="3590925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~</a:t>
            </a:r>
          </a:p>
        </p:txBody>
      </p:sp>
      <p:graphicFrame>
        <p:nvGraphicFramePr>
          <p:cNvPr id="15362" name="Object 95"/>
          <p:cNvGraphicFramePr>
            <a:graphicFrameLocks noChangeAspect="1"/>
          </p:cNvGraphicFramePr>
          <p:nvPr/>
        </p:nvGraphicFramePr>
        <p:xfrm>
          <a:off x="2181225" y="1565275"/>
          <a:ext cx="2195513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8" name="Equation" r:id="rId3" imgW="1790700" imgH="495300" progId="Equation.3">
                  <p:embed/>
                </p:oleObj>
              </mc:Choice>
              <mc:Fallback>
                <p:oleObj name="Equation" r:id="rId3" imgW="1790700" imgH="495300" progId="Equation.3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225" y="1565275"/>
                        <a:ext cx="2195513" cy="608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96"/>
          <p:cNvGraphicFramePr>
            <a:graphicFrameLocks noChangeAspect="1"/>
          </p:cNvGraphicFramePr>
          <p:nvPr/>
        </p:nvGraphicFramePr>
        <p:xfrm>
          <a:off x="146050" y="3775075"/>
          <a:ext cx="211772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9" name="Equation" r:id="rId5" imgW="1726451" imgH="495085" progId="Equation.3">
                  <p:embed/>
                </p:oleObj>
              </mc:Choice>
              <mc:Fallback>
                <p:oleObj name="Equation" r:id="rId5" imgW="1726451" imgH="495085" progId="Equation.3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" y="3775075"/>
                        <a:ext cx="2117725" cy="608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94" name="Freeform 97"/>
          <p:cNvSpPr>
            <a:spLocks/>
          </p:cNvSpPr>
          <p:nvPr/>
        </p:nvSpPr>
        <p:spPr bwMode="auto">
          <a:xfrm>
            <a:off x="2632075" y="2070100"/>
            <a:ext cx="1503363" cy="468313"/>
          </a:xfrm>
          <a:custGeom>
            <a:avLst/>
            <a:gdLst>
              <a:gd name="T0" fmla="*/ 0 w 947"/>
              <a:gd name="T1" fmla="*/ 0 h 295"/>
              <a:gd name="T2" fmla="*/ 2147483647 w 947"/>
              <a:gd name="T3" fmla="*/ 2147483647 h 295"/>
              <a:gd name="T4" fmla="*/ 2147483647 w 947"/>
              <a:gd name="T5" fmla="*/ 2147483647 h 295"/>
              <a:gd name="T6" fmla="*/ 2147483647 w 947"/>
              <a:gd name="T7" fmla="*/ 2147483647 h 295"/>
              <a:gd name="T8" fmla="*/ 0 60000 65536"/>
              <a:gd name="T9" fmla="*/ 0 60000 65536"/>
              <a:gd name="T10" fmla="*/ 0 60000 65536"/>
              <a:gd name="T11" fmla="*/ 0 60000 65536"/>
              <a:gd name="T12" fmla="*/ 0 w 947"/>
              <a:gd name="T13" fmla="*/ 0 h 295"/>
              <a:gd name="T14" fmla="*/ 947 w 947"/>
              <a:gd name="T15" fmla="*/ 295 h 29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47" h="295">
                <a:moveTo>
                  <a:pt x="0" y="0"/>
                </a:moveTo>
                <a:cubicBezTo>
                  <a:pt x="42" y="62"/>
                  <a:pt x="85" y="124"/>
                  <a:pt x="197" y="159"/>
                </a:cubicBezTo>
                <a:cubicBezTo>
                  <a:pt x="309" y="194"/>
                  <a:pt x="550" y="189"/>
                  <a:pt x="675" y="212"/>
                </a:cubicBezTo>
                <a:cubicBezTo>
                  <a:pt x="800" y="235"/>
                  <a:pt x="873" y="265"/>
                  <a:pt x="947" y="29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5364" name="Object 98"/>
          <p:cNvGraphicFramePr>
            <a:graphicFrameLocks noChangeAspect="1"/>
          </p:cNvGraphicFramePr>
          <p:nvPr/>
        </p:nvGraphicFramePr>
        <p:xfrm>
          <a:off x="6211888" y="1689100"/>
          <a:ext cx="17748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0" name="Equation" r:id="rId7" imgW="1447800" imgH="381000" progId="Equation.3">
                  <p:embed/>
                </p:oleObj>
              </mc:Choice>
              <mc:Fallback>
                <p:oleObj name="Equation" r:id="rId7" imgW="1447800" imgH="381000" progId="Equation.3">
                  <p:embed/>
                  <p:pic>
                    <p:nvPicPr>
                      <p:cNvPr id="0" name="Picture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1888" y="1689100"/>
                        <a:ext cx="177482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95" name="Freeform 99"/>
          <p:cNvSpPr>
            <a:spLocks/>
          </p:cNvSpPr>
          <p:nvPr/>
        </p:nvSpPr>
        <p:spPr bwMode="auto">
          <a:xfrm>
            <a:off x="6951663" y="1973263"/>
            <a:ext cx="1214437" cy="530225"/>
          </a:xfrm>
          <a:custGeom>
            <a:avLst/>
            <a:gdLst>
              <a:gd name="T0" fmla="*/ 0 w 765"/>
              <a:gd name="T1" fmla="*/ 0 h 334"/>
              <a:gd name="T2" fmla="*/ 2147483647 w 765"/>
              <a:gd name="T3" fmla="*/ 2147483647 h 334"/>
              <a:gd name="T4" fmla="*/ 2147483647 w 765"/>
              <a:gd name="T5" fmla="*/ 2147483647 h 334"/>
              <a:gd name="T6" fmla="*/ 2147483647 w 765"/>
              <a:gd name="T7" fmla="*/ 2147483647 h 334"/>
              <a:gd name="T8" fmla="*/ 0 60000 65536"/>
              <a:gd name="T9" fmla="*/ 0 60000 65536"/>
              <a:gd name="T10" fmla="*/ 0 60000 65536"/>
              <a:gd name="T11" fmla="*/ 0 60000 65536"/>
              <a:gd name="T12" fmla="*/ 0 w 765"/>
              <a:gd name="T13" fmla="*/ 0 h 334"/>
              <a:gd name="T14" fmla="*/ 765 w 765"/>
              <a:gd name="T15" fmla="*/ 334 h 3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5" h="334">
                <a:moveTo>
                  <a:pt x="0" y="0"/>
                </a:moveTo>
                <a:cubicBezTo>
                  <a:pt x="15" y="50"/>
                  <a:pt x="31" y="101"/>
                  <a:pt x="136" y="129"/>
                </a:cubicBezTo>
                <a:cubicBezTo>
                  <a:pt x="241" y="157"/>
                  <a:pt x="524" y="133"/>
                  <a:pt x="629" y="167"/>
                </a:cubicBezTo>
                <a:cubicBezTo>
                  <a:pt x="734" y="201"/>
                  <a:pt x="749" y="267"/>
                  <a:pt x="765" y="33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5365" name="Object 100"/>
          <p:cNvGraphicFramePr>
            <a:graphicFrameLocks noChangeAspect="1"/>
          </p:cNvGraphicFramePr>
          <p:nvPr/>
        </p:nvGraphicFramePr>
        <p:xfrm>
          <a:off x="6532563" y="3863975"/>
          <a:ext cx="17748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1" name="Equation" r:id="rId9" imgW="1447800" imgH="381000" progId="Equation.3">
                  <p:embed/>
                </p:oleObj>
              </mc:Choice>
              <mc:Fallback>
                <p:oleObj name="Equation" r:id="rId9" imgW="1447800" imgH="381000" progId="Equation.3">
                  <p:embed/>
                  <p:pic>
                    <p:nvPicPr>
                      <p:cNvPr id="0" name="Picture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2563" y="3863975"/>
                        <a:ext cx="177482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96" name="Freeform 101"/>
          <p:cNvSpPr>
            <a:spLocks/>
          </p:cNvSpPr>
          <p:nvPr/>
        </p:nvSpPr>
        <p:spPr bwMode="auto">
          <a:xfrm>
            <a:off x="7023100" y="3357563"/>
            <a:ext cx="1143000" cy="504825"/>
          </a:xfrm>
          <a:custGeom>
            <a:avLst/>
            <a:gdLst>
              <a:gd name="T0" fmla="*/ 0 w 720"/>
              <a:gd name="T1" fmla="*/ 2147483647 h 318"/>
              <a:gd name="T2" fmla="*/ 2147483647 w 720"/>
              <a:gd name="T3" fmla="*/ 2147483647 h 318"/>
              <a:gd name="T4" fmla="*/ 2147483647 w 720"/>
              <a:gd name="T5" fmla="*/ 2147483647 h 318"/>
              <a:gd name="T6" fmla="*/ 2147483647 w 720"/>
              <a:gd name="T7" fmla="*/ 0 h 318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318"/>
              <a:gd name="T14" fmla="*/ 720 w 720"/>
              <a:gd name="T15" fmla="*/ 318 h 3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318">
                <a:moveTo>
                  <a:pt x="0" y="318"/>
                </a:moveTo>
                <a:cubicBezTo>
                  <a:pt x="34" y="244"/>
                  <a:pt x="69" y="171"/>
                  <a:pt x="160" y="136"/>
                </a:cubicBezTo>
                <a:cubicBezTo>
                  <a:pt x="251" y="101"/>
                  <a:pt x="453" y="129"/>
                  <a:pt x="546" y="106"/>
                </a:cubicBezTo>
                <a:cubicBezTo>
                  <a:pt x="639" y="83"/>
                  <a:pt x="679" y="41"/>
                  <a:pt x="72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397" name="Freeform 102"/>
          <p:cNvSpPr>
            <a:spLocks/>
          </p:cNvSpPr>
          <p:nvPr/>
        </p:nvSpPr>
        <p:spPr bwMode="auto">
          <a:xfrm>
            <a:off x="611188" y="3321050"/>
            <a:ext cx="1647825" cy="601663"/>
          </a:xfrm>
          <a:custGeom>
            <a:avLst/>
            <a:gdLst>
              <a:gd name="T0" fmla="*/ 0 w 1038"/>
              <a:gd name="T1" fmla="*/ 2147483647 h 379"/>
              <a:gd name="T2" fmla="*/ 2147483647 w 1038"/>
              <a:gd name="T3" fmla="*/ 2147483647 h 379"/>
              <a:gd name="T4" fmla="*/ 2147483647 w 1038"/>
              <a:gd name="T5" fmla="*/ 2147483647 h 379"/>
              <a:gd name="T6" fmla="*/ 2147483647 w 1038"/>
              <a:gd name="T7" fmla="*/ 0 h 379"/>
              <a:gd name="T8" fmla="*/ 0 60000 65536"/>
              <a:gd name="T9" fmla="*/ 0 60000 65536"/>
              <a:gd name="T10" fmla="*/ 0 60000 65536"/>
              <a:gd name="T11" fmla="*/ 0 60000 65536"/>
              <a:gd name="T12" fmla="*/ 0 w 1038"/>
              <a:gd name="T13" fmla="*/ 0 h 379"/>
              <a:gd name="T14" fmla="*/ 1038 w 1038"/>
              <a:gd name="T15" fmla="*/ 379 h 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38" h="379">
                <a:moveTo>
                  <a:pt x="0" y="379"/>
                </a:moveTo>
                <a:cubicBezTo>
                  <a:pt x="54" y="319"/>
                  <a:pt x="109" y="259"/>
                  <a:pt x="235" y="220"/>
                </a:cubicBezTo>
                <a:cubicBezTo>
                  <a:pt x="361" y="181"/>
                  <a:pt x="624" y="181"/>
                  <a:pt x="758" y="144"/>
                </a:cubicBezTo>
                <a:cubicBezTo>
                  <a:pt x="892" y="107"/>
                  <a:pt x="965" y="53"/>
                  <a:pt x="103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7319" name="Text Box 103"/>
          <p:cNvSpPr txBox="1">
            <a:spLocks noChangeArrowheads="1"/>
          </p:cNvSpPr>
          <p:nvPr/>
        </p:nvSpPr>
        <p:spPr bwMode="auto">
          <a:xfrm>
            <a:off x="928688" y="6062663"/>
            <a:ext cx="773112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Two-level </a:t>
            </a:r>
            <a:r>
              <a:rPr lang="en-US" sz="2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DWT </a:t>
            </a:r>
            <a:r>
              <a:rPr lang="en-US" sz="2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decomposition</a:t>
            </a:r>
            <a:endParaRPr lang="en-US" sz="2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399" name="Rectangle 104"/>
          <p:cNvSpPr>
            <a:spLocks noChangeArrowheads="1"/>
          </p:cNvSpPr>
          <p:nvPr/>
        </p:nvSpPr>
        <p:spPr bwMode="auto">
          <a:xfrm>
            <a:off x="1390650" y="5233988"/>
            <a:ext cx="577850" cy="28416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G</a:t>
            </a:r>
          </a:p>
        </p:txBody>
      </p:sp>
      <p:sp>
        <p:nvSpPr>
          <p:cNvPr id="15400" name="Rectangle 105"/>
          <p:cNvSpPr>
            <a:spLocks noChangeArrowheads="1"/>
          </p:cNvSpPr>
          <p:nvPr/>
        </p:nvSpPr>
        <p:spPr bwMode="auto">
          <a:xfrm>
            <a:off x="1387475" y="5541963"/>
            <a:ext cx="577850" cy="28416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H</a:t>
            </a:r>
          </a:p>
        </p:txBody>
      </p:sp>
      <p:sp>
        <p:nvSpPr>
          <p:cNvPr id="15401" name="Text Box 107"/>
          <p:cNvSpPr txBox="1">
            <a:spLocks noChangeArrowheads="1"/>
          </p:cNvSpPr>
          <p:nvPr/>
        </p:nvSpPr>
        <p:spPr bwMode="auto">
          <a:xfrm>
            <a:off x="1917700" y="5186363"/>
            <a:ext cx="2493963" cy="70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Half band high pass filter</a:t>
            </a:r>
          </a:p>
          <a:p>
            <a:pPr>
              <a:spcBef>
                <a:spcPct val="50000"/>
              </a:spcBef>
            </a:pPr>
            <a:r>
              <a:rPr lang="en-US" sz="1600"/>
              <a:t>Half band low pass filter</a:t>
            </a:r>
          </a:p>
        </p:txBody>
      </p:sp>
      <p:grpSp>
        <p:nvGrpSpPr>
          <p:cNvPr id="14" name="Group 108"/>
          <p:cNvGrpSpPr>
            <a:grpSpLocks/>
          </p:cNvGrpSpPr>
          <p:nvPr/>
        </p:nvGrpSpPr>
        <p:grpSpPr bwMode="auto">
          <a:xfrm>
            <a:off x="4929188" y="5138738"/>
            <a:ext cx="365125" cy="336550"/>
            <a:chOff x="1218" y="1437"/>
            <a:chExt cx="230" cy="212"/>
          </a:xfrm>
        </p:grpSpPr>
        <p:sp>
          <p:nvSpPr>
            <p:cNvPr id="15408" name="Oval 109"/>
            <p:cNvSpPr>
              <a:spLocks noChangeArrowheads="1"/>
            </p:cNvSpPr>
            <p:nvPr/>
          </p:nvSpPr>
          <p:spPr bwMode="auto">
            <a:xfrm>
              <a:off x="1218" y="1452"/>
              <a:ext cx="204" cy="19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9" name="Line 110"/>
            <p:cNvSpPr>
              <a:spLocks noChangeShapeType="1"/>
            </p:cNvSpPr>
            <p:nvPr/>
          </p:nvSpPr>
          <p:spPr bwMode="auto">
            <a:xfrm>
              <a:off x="1290" y="1470"/>
              <a:ext cx="0" cy="1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0" name="Text Box 111"/>
            <p:cNvSpPr txBox="1">
              <a:spLocks noChangeArrowheads="1"/>
            </p:cNvSpPr>
            <p:nvPr/>
          </p:nvSpPr>
          <p:spPr bwMode="auto">
            <a:xfrm>
              <a:off x="1268" y="1437"/>
              <a:ext cx="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2</a:t>
              </a:r>
            </a:p>
          </p:txBody>
        </p:sp>
      </p:grpSp>
      <p:grpSp>
        <p:nvGrpSpPr>
          <p:cNvPr id="15" name="Group 112"/>
          <p:cNvGrpSpPr>
            <a:grpSpLocks/>
          </p:cNvGrpSpPr>
          <p:nvPr/>
        </p:nvGrpSpPr>
        <p:grpSpPr bwMode="auto">
          <a:xfrm>
            <a:off x="4926013" y="5495925"/>
            <a:ext cx="365125" cy="336550"/>
            <a:chOff x="1218" y="1437"/>
            <a:chExt cx="230" cy="212"/>
          </a:xfrm>
        </p:grpSpPr>
        <p:sp>
          <p:nvSpPr>
            <p:cNvPr id="15405" name="Oval 113"/>
            <p:cNvSpPr>
              <a:spLocks noChangeArrowheads="1"/>
            </p:cNvSpPr>
            <p:nvPr/>
          </p:nvSpPr>
          <p:spPr bwMode="auto">
            <a:xfrm>
              <a:off x="1218" y="1452"/>
              <a:ext cx="204" cy="19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6" name="Line 114"/>
            <p:cNvSpPr>
              <a:spLocks noChangeShapeType="1"/>
            </p:cNvSpPr>
            <p:nvPr/>
          </p:nvSpPr>
          <p:spPr bwMode="auto">
            <a:xfrm>
              <a:off x="1290" y="1470"/>
              <a:ext cx="0" cy="1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07" name="Text Box 115"/>
            <p:cNvSpPr txBox="1">
              <a:spLocks noChangeArrowheads="1"/>
            </p:cNvSpPr>
            <p:nvPr/>
          </p:nvSpPr>
          <p:spPr bwMode="auto">
            <a:xfrm>
              <a:off x="1268" y="1437"/>
              <a:ext cx="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2</a:t>
              </a:r>
            </a:p>
          </p:txBody>
        </p:sp>
      </p:grpSp>
      <p:sp>
        <p:nvSpPr>
          <p:cNvPr id="15404" name="Text Box 116"/>
          <p:cNvSpPr txBox="1">
            <a:spLocks noChangeArrowheads="1"/>
          </p:cNvSpPr>
          <p:nvPr/>
        </p:nvSpPr>
        <p:spPr bwMode="auto">
          <a:xfrm>
            <a:off x="5232400" y="5141913"/>
            <a:ext cx="2493963" cy="70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Down-sampling</a:t>
            </a:r>
          </a:p>
          <a:p>
            <a:pPr>
              <a:spcBef>
                <a:spcPct val="50000"/>
              </a:spcBef>
            </a:pPr>
            <a:r>
              <a:rPr lang="en-US" sz="1600"/>
              <a:t>Up-sampling</a:t>
            </a:r>
          </a:p>
        </p:txBody>
      </p:sp>
      <p:sp>
        <p:nvSpPr>
          <p:cNvPr id="1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DWT Implementation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2744788" y="1384300"/>
            <a:ext cx="966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/>
              <a:t>Length: 512</a:t>
            </a:r>
          </a:p>
          <a:p>
            <a:r>
              <a:rPr lang="en-US" sz="1200" b="1" dirty="0"/>
              <a:t>B: 0 ~ </a:t>
            </a:r>
            <a:r>
              <a:rPr lang="en-US" sz="1200" b="1" dirty="0">
                <a:sym typeface="Symbol" pitchFamily="18" charset="2"/>
              </a:rPr>
              <a:t></a:t>
            </a:r>
            <a:endParaRPr lang="en-US" sz="1200" b="1" dirty="0"/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1431925" y="2089150"/>
            <a:ext cx="731838" cy="2889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g[n]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2827338" y="2089150"/>
            <a:ext cx="731837" cy="2889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h[n]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797050" y="1654175"/>
            <a:ext cx="1397000" cy="425450"/>
            <a:chOff x="912" y="544"/>
            <a:chExt cx="1008" cy="432"/>
          </a:xfrm>
        </p:grpSpPr>
        <p:sp>
          <p:nvSpPr>
            <p:cNvPr id="46165" name="Line 7"/>
            <p:cNvSpPr>
              <a:spLocks noChangeShapeType="1"/>
            </p:cNvSpPr>
            <p:nvPr/>
          </p:nvSpPr>
          <p:spPr bwMode="auto">
            <a:xfrm>
              <a:off x="1424" y="5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66" name="Line 8"/>
            <p:cNvSpPr>
              <a:spLocks noChangeShapeType="1"/>
            </p:cNvSpPr>
            <p:nvPr/>
          </p:nvSpPr>
          <p:spPr bwMode="auto">
            <a:xfrm>
              <a:off x="912" y="736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67" name="Line 9"/>
            <p:cNvSpPr>
              <a:spLocks noChangeShapeType="1"/>
            </p:cNvSpPr>
            <p:nvPr/>
          </p:nvSpPr>
          <p:spPr bwMode="auto">
            <a:xfrm>
              <a:off x="912" y="73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68" name="Line 10"/>
            <p:cNvSpPr>
              <a:spLocks noChangeShapeType="1"/>
            </p:cNvSpPr>
            <p:nvPr/>
          </p:nvSpPr>
          <p:spPr bwMode="auto">
            <a:xfrm>
              <a:off x="1920" y="73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087" name="Line 11"/>
          <p:cNvSpPr>
            <a:spLocks noChangeShapeType="1"/>
          </p:cNvSpPr>
          <p:nvPr/>
        </p:nvSpPr>
        <p:spPr bwMode="auto">
          <a:xfrm>
            <a:off x="1809750" y="2389188"/>
            <a:ext cx="0" cy="201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088" name="Line 12"/>
          <p:cNvSpPr>
            <a:spLocks noChangeShapeType="1"/>
          </p:cNvSpPr>
          <p:nvPr/>
        </p:nvSpPr>
        <p:spPr bwMode="auto">
          <a:xfrm>
            <a:off x="3227388" y="2389188"/>
            <a:ext cx="0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089" name="Rectangle 13"/>
          <p:cNvSpPr>
            <a:spLocks noChangeArrowheads="1"/>
          </p:cNvSpPr>
          <p:nvPr/>
        </p:nvSpPr>
        <p:spPr bwMode="auto">
          <a:xfrm>
            <a:off x="2171700" y="3406775"/>
            <a:ext cx="731838" cy="2889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g[n]</a:t>
            </a:r>
          </a:p>
        </p:txBody>
      </p:sp>
      <p:sp>
        <p:nvSpPr>
          <p:cNvPr id="46090" name="Rectangle 14"/>
          <p:cNvSpPr>
            <a:spLocks noChangeArrowheads="1"/>
          </p:cNvSpPr>
          <p:nvPr/>
        </p:nvSpPr>
        <p:spPr bwMode="auto">
          <a:xfrm>
            <a:off x="3567113" y="3406775"/>
            <a:ext cx="731837" cy="2889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h[n]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2536825" y="2971800"/>
            <a:ext cx="1397000" cy="425450"/>
            <a:chOff x="912" y="544"/>
            <a:chExt cx="1008" cy="432"/>
          </a:xfrm>
        </p:grpSpPr>
        <p:sp>
          <p:nvSpPr>
            <p:cNvPr id="46161" name="Line 16"/>
            <p:cNvSpPr>
              <a:spLocks noChangeShapeType="1"/>
            </p:cNvSpPr>
            <p:nvPr/>
          </p:nvSpPr>
          <p:spPr bwMode="auto">
            <a:xfrm>
              <a:off x="1424" y="5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62" name="Line 17"/>
            <p:cNvSpPr>
              <a:spLocks noChangeShapeType="1"/>
            </p:cNvSpPr>
            <p:nvPr/>
          </p:nvSpPr>
          <p:spPr bwMode="auto">
            <a:xfrm>
              <a:off x="912" y="736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63" name="Line 18"/>
            <p:cNvSpPr>
              <a:spLocks noChangeShapeType="1"/>
            </p:cNvSpPr>
            <p:nvPr/>
          </p:nvSpPr>
          <p:spPr bwMode="auto">
            <a:xfrm>
              <a:off x="912" y="73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64" name="Line 19"/>
            <p:cNvSpPr>
              <a:spLocks noChangeShapeType="1"/>
            </p:cNvSpPr>
            <p:nvPr/>
          </p:nvSpPr>
          <p:spPr bwMode="auto">
            <a:xfrm>
              <a:off x="1920" y="73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092" name="Line 20"/>
          <p:cNvSpPr>
            <a:spLocks noChangeShapeType="1"/>
          </p:cNvSpPr>
          <p:nvPr/>
        </p:nvSpPr>
        <p:spPr bwMode="auto">
          <a:xfrm>
            <a:off x="2549525" y="3706813"/>
            <a:ext cx="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093" name="Line 21"/>
          <p:cNvSpPr>
            <a:spLocks noChangeShapeType="1"/>
          </p:cNvSpPr>
          <p:nvPr/>
        </p:nvSpPr>
        <p:spPr bwMode="auto">
          <a:xfrm>
            <a:off x="3967163" y="3706813"/>
            <a:ext cx="0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094" name="Rectangle 22"/>
          <p:cNvSpPr>
            <a:spLocks noChangeArrowheads="1"/>
          </p:cNvSpPr>
          <p:nvPr/>
        </p:nvSpPr>
        <p:spPr bwMode="auto">
          <a:xfrm>
            <a:off x="2884488" y="4695825"/>
            <a:ext cx="731837" cy="29051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g[n]</a:t>
            </a:r>
          </a:p>
        </p:txBody>
      </p:sp>
      <p:sp>
        <p:nvSpPr>
          <p:cNvPr id="46095" name="Rectangle 23"/>
          <p:cNvSpPr>
            <a:spLocks noChangeArrowheads="1"/>
          </p:cNvSpPr>
          <p:nvPr/>
        </p:nvSpPr>
        <p:spPr bwMode="auto">
          <a:xfrm>
            <a:off x="4281488" y="4695825"/>
            <a:ext cx="731837" cy="29051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h[n]</a:t>
            </a: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3249613" y="4262438"/>
            <a:ext cx="1398587" cy="423862"/>
            <a:chOff x="912" y="544"/>
            <a:chExt cx="1008" cy="432"/>
          </a:xfrm>
        </p:grpSpPr>
        <p:sp>
          <p:nvSpPr>
            <p:cNvPr id="46157" name="Line 25"/>
            <p:cNvSpPr>
              <a:spLocks noChangeShapeType="1"/>
            </p:cNvSpPr>
            <p:nvPr/>
          </p:nvSpPr>
          <p:spPr bwMode="auto">
            <a:xfrm>
              <a:off x="1424" y="5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58" name="Line 26"/>
            <p:cNvSpPr>
              <a:spLocks noChangeShapeType="1"/>
            </p:cNvSpPr>
            <p:nvPr/>
          </p:nvSpPr>
          <p:spPr bwMode="auto">
            <a:xfrm>
              <a:off x="912" y="736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59" name="Line 27"/>
            <p:cNvSpPr>
              <a:spLocks noChangeShapeType="1"/>
            </p:cNvSpPr>
            <p:nvPr/>
          </p:nvSpPr>
          <p:spPr bwMode="auto">
            <a:xfrm>
              <a:off x="912" y="73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60" name="Line 28"/>
            <p:cNvSpPr>
              <a:spLocks noChangeShapeType="1"/>
            </p:cNvSpPr>
            <p:nvPr/>
          </p:nvSpPr>
          <p:spPr bwMode="auto">
            <a:xfrm>
              <a:off x="1920" y="73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097" name="Line 29"/>
          <p:cNvSpPr>
            <a:spLocks noChangeShapeType="1"/>
          </p:cNvSpPr>
          <p:nvPr/>
        </p:nvSpPr>
        <p:spPr bwMode="auto">
          <a:xfrm>
            <a:off x="3262313" y="4995863"/>
            <a:ext cx="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098" name="Oval 30"/>
          <p:cNvSpPr>
            <a:spLocks noChangeArrowheads="1"/>
          </p:cNvSpPr>
          <p:nvPr/>
        </p:nvSpPr>
        <p:spPr bwMode="auto">
          <a:xfrm>
            <a:off x="4535488" y="5219700"/>
            <a:ext cx="311150" cy="261938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9" name="Line 31"/>
          <p:cNvSpPr>
            <a:spLocks noChangeShapeType="1"/>
          </p:cNvSpPr>
          <p:nvPr/>
        </p:nvSpPr>
        <p:spPr bwMode="auto">
          <a:xfrm>
            <a:off x="4635500" y="5259388"/>
            <a:ext cx="0" cy="201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00" name="Text Box 32"/>
          <p:cNvSpPr txBox="1">
            <a:spLocks noChangeArrowheads="1"/>
          </p:cNvSpPr>
          <p:nvPr/>
        </p:nvSpPr>
        <p:spPr bwMode="auto">
          <a:xfrm>
            <a:off x="4610100" y="5183188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2</a:t>
            </a:r>
          </a:p>
        </p:txBody>
      </p:sp>
      <p:sp>
        <p:nvSpPr>
          <p:cNvPr id="46101" name="Line 33"/>
          <p:cNvSpPr>
            <a:spLocks noChangeShapeType="1"/>
          </p:cNvSpPr>
          <p:nvPr/>
        </p:nvSpPr>
        <p:spPr bwMode="auto">
          <a:xfrm>
            <a:off x="4679950" y="4995863"/>
            <a:ext cx="0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02" name="Line 34"/>
          <p:cNvSpPr>
            <a:spLocks noChangeShapeType="1"/>
          </p:cNvSpPr>
          <p:nvPr/>
        </p:nvSpPr>
        <p:spPr bwMode="auto">
          <a:xfrm>
            <a:off x="1816100" y="2903538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03" name="Text Box 35"/>
          <p:cNvSpPr txBox="1">
            <a:spLocks noChangeArrowheads="1"/>
          </p:cNvSpPr>
          <p:nvPr/>
        </p:nvSpPr>
        <p:spPr bwMode="auto">
          <a:xfrm>
            <a:off x="1206500" y="3024188"/>
            <a:ext cx="1192213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1" i="1"/>
              <a:t>d</a:t>
            </a:r>
            <a:r>
              <a:rPr lang="en-US" sz="1400" b="1" i="1" baseline="-25000"/>
              <a:t>1</a:t>
            </a:r>
            <a:r>
              <a:rPr lang="en-US" sz="1400" b="1" i="1"/>
              <a:t>: Level 1 DWT</a:t>
            </a:r>
          </a:p>
          <a:p>
            <a:pPr algn="ctr"/>
            <a:r>
              <a:rPr lang="en-US" sz="1400" b="1" i="1"/>
              <a:t>Coeff.</a:t>
            </a:r>
          </a:p>
        </p:txBody>
      </p:sp>
      <p:sp>
        <p:nvSpPr>
          <p:cNvPr id="46104" name="Text Box 36"/>
          <p:cNvSpPr txBox="1">
            <a:spLocks noChangeArrowheads="1"/>
          </p:cNvSpPr>
          <p:nvPr/>
        </p:nvSpPr>
        <p:spPr bwMode="auto">
          <a:xfrm>
            <a:off x="3709988" y="2481263"/>
            <a:ext cx="117475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/>
              <a:t>Length: 256</a:t>
            </a:r>
          </a:p>
          <a:p>
            <a:r>
              <a:rPr lang="en-US" sz="1400" b="1"/>
              <a:t>B: 0 ~ </a:t>
            </a:r>
            <a:r>
              <a:rPr lang="en-US" sz="1400" b="1">
                <a:sym typeface="Symbol" pitchFamily="18" charset="2"/>
              </a:rPr>
              <a:t>/2</a:t>
            </a:r>
            <a:r>
              <a:rPr lang="en-US" sz="1400" b="1"/>
              <a:t> Hz</a:t>
            </a:r>
          </a:p>
        </p:txBody>
      </p:sp>
      <p:sp>
        <p:nvSpPr>
          <p:cNvPr id="46105" name="Text Box 37"/>
          <p:cNvSpPr txBox="1">
            <a:spLocks noChangeArrowheads="1"/>
          </p:cNvSpPr>
          <p:nvPr/>
        </p:nvSpPr>
        <p:spPr bwMode="auto">
          <a:xfrm>
            <a:off x="33338" y="2581275"/>
            <a:ext cx="11842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/>
              <a:t>Length: 256</a:t>
            </a:r>
          </a:p>
          <a:p>
            <a:r>
              <a:rPr lang="en-US" sz="1400" b="1"/>
              <a:t>B: </a:t>
            </a:r>
            <a:r>
              <a:rPr lang="en-US" sz="1400" b="1">
                <a:sym typeface="Symbol" pitchFamily="18" charset="2"/>
              </a:rPr>
              <a:t>/2</a:t>
            </a:r>
            <a:r>
              <a:rPr lang="en-US" sz="1400" b="1"/>
              <a:t> ~ </a:t>
            </a:r>
            <a:r>
              <a:rPr lang="en-US" sz="1400" b="1">
                <a:sym typeface="Symbol" pitchFamily="18" charset="2"/>
              </a:rPr>
              <a:t></a:t>
            </a:r>
            <a:r>
              <a:rPr lang="en-US" sz="1400" b="1"/>
              <a:t> Hz</a:t>
            </a:r>
          </a:p>
        </p:txBody>
      </p:sp>
      <p:sp>
        <p:nvSpPr>
          <p:cNvPr id="46106" name="Text Box 38"/>
          <p:cNvSpPr txBox="1">
            <a:spLocks noChangeArrowheads="1"/>
          </p:cNvSpPr>
          <p:nvPr/>
        </p:nvSpPr>
        <p:spPr bwMode="auto">
          <a:xfrm>
            <a:off x="4383088" y="3721100"/>
            <a:ext cx="12192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/>
              <a:t>Length: 128</a:t>
            </a:r>
          </a:p>
          <a:p>
            <a:r>
              <a:rPr lang="en-US" sz="1400" b="1"/>
              <a:t>B: 0 ~ </a:t>
            </a:r>
            <a:r>
              <a:rPr lang="en-US" sz="1400" b="1">
                <a:sym typeface="Symbol" pitchFamily="18" charset="2"/>
              </a:rPr>
              <a:t></a:t>
            </a:r>
            <a:r>
              <a:rPr lang="en-US" sz="1400" b="1"/>
              <a:t> /4 Hz</a:t>
            </a:r>
          </a:p>
        </p:txBody>
      </p:sp>
      <p:sp>
        <p:nvSpPr>
          <p:cNvPr id="46107" name="Text Box 39"/>
          <p:cNvSpPr txBox="1">
            <a:spLocks noChangeArrowheads="1"/>
          </p:cNvSpPr>
          <p:nvPr/>
        </p:nvSpPr>
        <p:spPr bwMode="auto">
          <a:xfrm>
            <a:off x="44450" y="3894138"/>
            <a:ext cx="132238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/>
              <a:t>Length: 128</a:t>
            </a:r>
          </a:p>
          <a:p>
            <a:r>
              <a:rPr lang="en-US" sz="1400" b="1"/>
              <a:t>B: </a:t>
            </a:r>
            <a:r>
              <a:rPr lang="en-US" sz="1400" b="1">
                <a:sym typeface="Symbol" pitchFamily="18" charset="2"/>
              </a:rPr>
              <a:t>/4</a:t>
            </a:r>
            <a:r>
              <a:rPr lang="en-US" sz="1400" b="1"/>
              <a:t> ~ </a:t>
            </a:r>
            <a:r>
              <a:rPr lang="en-US" sz="1400" b="1">
                <a:sym typeface="Symbol" pitchFamily="18" charset="2"/>
              </a:rPr>
              <a:t>/2</a:t>
            </a:r>
            <a:r>
              <a:rPr lang="en-US" sz="1400" b="1"/>
              <a:t> Hz</a:t>
            </a:r>
          </a:p>
        </p:txBody>
      </p:sp>
      <p:sp>
        <p:nvSpPr>
          <p:cNvPr id="46108" name="Text Box 40"/>
          <p:cNvSpPr txBox="1">
            <a:spLocks noChangeArrowheads="1"/>
          </p:cNvSpPr>
          <p:nvPr/>
        </p:nvSpPr>
        <p:spPr bwMode="auto">
          <a:xfrm>
            <a:off x="1957388" y="4454525"/>
            <a:ext cx="1190625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1" i="1"/>
              <a:t>d</a:t>
            </a:r>
            <a:r>
              <a:rPr lang="en-US" sz="1400" b="1" i="1" baseline="-25000"/>
              <a:t>2</a:t>
            </a:r>
            <a:r>
              <a:rPr lang="en-US" sz="1400" b="1" i="1"/>
              <a:t>: Level 2 DWT</a:t>
            </a:r>
          </a:p>
          <a:p>
            <a:pPr algn="ctr"/>
            <a:r>
              <a:rPr lang="en-US" sz="1400" b="1" i="1"/>
              <a:t>Coeff.</a:t>
            </a:r>
          </a:p>
        </p:txBody>
      </p:sp>
      <p:sp>
        <p:nvSpPr>
          <p:cNvPr id="46109" name="Text Box 41"/>
          <p:cNvSpPr txBox="1">
            <a:spLocks noChangeArrowheads="1"/>
          </p:cNvSpPr>
          <p:nvPr/>
        </p:nvSpPr>
        <p:spPr bwMode="auto">
          <a:xfrm>
            <a:off x="2767013" y="5778500"/>
            <a:ext cx="1193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1" i="1"/>
              <a:t>d</a:t>
            </a:r>
            <a:r>
              <a:rPr lang="en-US" sz="1400" b="1" i="1" baseline="-25000"/>
              <a:t>3</a:t>
            </a:r>
            <a:r>
              <a:rPr lang="en-US" sz="1400" b="1" i="1"/>
              <a:t>: Level 3 DWT</a:t>
            </a:r>
          </a:p>
          <a:p>
            <a:pPr algn="ctr"/>
            <a:r>
              <a:rPr lang="en-US" sz="1400" b="1" i="1"/>
              <a:t>Coeff.</a:t>
            </a:r>
          </a:p>
        </p:txBody>
      </p:sp>
      <p:sp>
        <p:nvSpPr>
          <p:cNvPr id="46110" name="Line 42"/>
          <p:cNvSpPr>
            <a:spLocks noChangeShapeType="1"/>
          </p:cNvSpPr>
          <p:nvPr/>
        </p:nvSpPr>
        <p:spPr bwMode="auto">
          <a:xfrm>
            <a:off x="2559050" y="4230688"/>
            <a:ext cx="0" cy="138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11" name="Text Box 43"/>
          <p:cNvSpPr txBox="1">
            <a:spLocks noChangeArrowheads="1"/>
          </p:cNvSpPr>
          <p:nvPr/>
        </p:nvSpPr>
        <p:spPr bwMode="auto">
          <a:xfrm>
            <a:off x="4465638" y="5700713"/>
            <a:ext cx="889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…</a:t>
            </a:r>
            <a:r>
              <a:rPr lang="en-US" sz="1800" b="1"/>
              <a:t>a</a:t>
            </a:r>
            <a:r>
              <a:rPr lang="en-US" sz="1800" b="1" baseline="-25000"/>
              <a:t>3</a:t>
            </a:r>
            <a:r>
              <a:rPr lang="en-US" sz="1800"/>
              <a:t>….</a:t>
            </a:r>
          </a:p>
        </p:txBody>
      </p:sp>
      <p:sp>
        <p:nvSpPr>
          <p:cNvPr id="46112" name="Text Box 44"/>
          <p:cNvSpPr txBox="1">
            <a:spLocks noChangeArrowheads="1"/>
          </p:cNvSpPr>
          <p:nvPr/>
        </p:nvSpPr>
        <p:spPr bwMode="auto">
          <a:xfrm>
            <a:off x="4941888" y="5195888"/>
            <a:ext cx="117475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/>
              <a:t>Length: 64</a:t>
            </a:r>
          </a:p>
          <a:p>
            <a:r>
              <a:rPr lang="en-US" sz="1400" b="1"/>
              <a:t>B: 0 ~ </a:t>
            </a:r>
            <a:r>
              <a:rPr lang="en-US" sz="1400" b="1">
                <a:sym typeface="Symbol" pitchFamily="18" charset="2"/>
              </a:rPr>
              <a:t>/8</a:t>
            </a:r>
            <a:r>
              <a:rPr lang="en-US" sz="1400" b="1"/>
              <a:t> Hz</a:t>
            </a:r>
          </a:p>
        </p:txBody>
      </p:sp>
      <p:sp>
        <p:nvSpPr>
          <p:cNvPr id="46113" name="Text Box 45"/>
          <p:cNvSpPr txBox="1">
            <a:spLocks noChangeArrowheads="1"/>
          </p:cNvSpPr>
          <p:nvPr/>
        </p:nvSpPr>
        <p:spPr bwMode="auto">
          <a:xfrm>
            <a:off x="144463" y="5313363"/>
            <a:ext cx="1322387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/>
              <a:t>Length: 64</a:t>
            </a:r>
          </a:p>
          <a:p>
            <a:r>
              <a:rPr lang="en-US" sz="1400" b="1"/>
              <a:t>B: </a:t>
            </a:r>
            <a:r>
              <a:rPr lang="en-US" sz="1400" b="1">
                <a:sym typeface="Symbol" pitchFamily="18" charset="2"/>
              </a:rPr>
              <a:t>/8</a:t>
            </a:r>
            <a:r>
              <a:rPr lang="en-US" sz="1400" b="1"/>
              <a:t> ~ </a:t>
            </a:r>
            <a:r>
              <a:rPr lang="en-US" sz="1400" b="1">
                <a:sym typeface="Symbol" pitchFamily="18" charset="2"/>
              </a:rPr>
              <a:t>/4</a:t>
            </a:r>
            <a:r>
              <a:rPr lang="en-US" sz="1400" b="1"/>
              <a:t> Hz</a:t>
            </a:r>
          </a:p>
        </p:txBody>
      </p:sp>
      <p:sp>
        <p:nvSpPr>
          <p:cNvPr id="46114" name="Line 46"/>
          <p:cNvSpPr>
            <a:spLocks noChangeShapeType="1"/>
          </p:cNvSpPr>
          <p:nvPr/>
        </p:nvSpPr>
        <p:spPr bwMode="auto">
          <a:xfrm>
            <a:off x="3282950" y="5491163"/>
            <a:ext cx="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15" name="Line 47"/>
          <p:cNvSpPr>
            <a:spLocks noChangeShapeType="1"/>
          </p:cNvSpPr>
          <p:nvPr/>
        </p:nvSpPr>
        <p:spPr bwMode="auto">
          <a:xfrm flipH="1">
            <a:off x="4691063" y="5491163"/>
            <a:ext cx="1587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3101975" y="5191125"/>
            <a:ext cx="360363" cy="336550"/>
            <a:chOff x="2494" y="3270"/>
            <a:chExt cx="227" cy="212"/>
          </a:xfrm>
        </p:grpSpPr>
        <p:sp>
          <p:nvSpPr>
            <p:cNvPr id="46154" name="Oval 49"/>
            <p:cNvSpPr>
              <a:spLocks noChangeArrowheads="1"/>
            </p:cNvSpPr>
            <p:nvPr/>
          </p:nvSpPr>
          <p:spPr bwMode="auto">
            <a:xfrm>
              <a:off x="2494" y="3293"/>
              <a:ext cx="196" cy="16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5" name="Line 50"/>
            <p:cNvSpPr>
              <a:spLocks noChangeShapeType="1"/>
            </p:cNvSpPr>
            <p:nvPr/>
          </p:nvSpPr>
          <p:spPr bwMode="auto">
            <a:xfrm>
              <a:off x="2557" y="3318"/>
              <a:ext cx="0" cy="1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56" name="Text Box 51"/>
            <p:cNvSpPr txBox="1">
              <a:spLocks noChangeArrowheads="1"/>
            </p:cNvSpPr>
            <p:nvPr/>
          </p:nvSpPr>
          <p:spPr bwMode="auto">
            <a:xfrm>
              <a:off x="2541" y="3270"/>
              <a:ext cx="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2</a:t>
              </a:r>
            </a:p>
          </p:txBody>
        </p:sp>
      </p:grpSp>
      <p:grpSp>
        <p:nvGrpSpPr>
          <p:cNvPr id="6" name="Group 52"/>
          <p:cNvGrpSpPr>
            <a:grpSpLocks/>
          </p:cNvGrpSpPr>
          <p:nvPr/>
        </p:nvGrpSpPr>
        <p:grpSpPr bwMode="auto">
          <a:xfrm>
            <a:off x="2389188" y="3887788"/>
            <a:ext cx="360362" cy="336550"/>
            <a:chOff x="2494" y="3270"/>
            <a:chExt cx="227" cy="212"/>
          </a:xfrm>
        </p:grpSpPr>
        <p:sp>
          <p:nvSpPr>
            <p:cNvPr id="46151" name="Oval 53"/>
            <p:cNvSpPr>
              <a:spLocks noChangeArrowheads="1"/>
            </p:cNvSpPr>
            <p:nvPr/>
          </p:nvSpPr>
          <p:spPr bwMode="auto">
            <a:xfrm>
              <a:off x="2494" y="3293"/>
              <a:ext cx="196" cy="16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2" name="Line 54"/>
            <p:cNvSpPr>
              <a:spLocks noChangeShapeType="1"/>
            </p:cNvSpPr>
            <p:nvPr/>
          </p:nvSpPr>
          <p:spPr bwMode="auto">
            <a:xfrm>
              <a:off x="2557" y="3318"/>
              <a:ext cx="0" cy="1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53" name="Text Box 55"/>
            <p:cNvSpPr txBox="1">
              <a:spLocks noChangeArrowheads="1"/>
            </p:cNvSpPr>
            <p:nvPr/>
          </p:nvSpPr>
          <p:spPr bwMode="auto">
            <a:xfrm>
              <a:off x="2541" y="3270"/>
              <a:ext cx="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2</a:t>
              </a:r>
            </a:p>
          </p:txBody>
        </p:sp>
      </p:grpSp>
      <p:grpSp>
        <p:nvGrpSpPr>
          <p:cNvPr id="7" name="Group 56"/>
          <p:cNvGrpSpPr>
            <a:grpSpLocks/>
          </p:cNvGrpSpPr>
          <p:nvPr/>
        </p:nvGrpSpPr>
        <p:grpSpPr bwMode="auto">
          <a:xfrm>
            <a:off x="3806825" y="3887788"/>
            <a:ext cx="360363" cy="336550"/>
            <a:chOff x="2494" y="3270"/>
            <a:chExt cx="227" cy="212"/>
          </a:xfrm>
        </p:grpSpPr>
        <p:sp>
          <p:nvSpPr>
            <p:cNvPr id="46148" name="Oval 57"/>
            <p:cNvSpPr>
              <a:spLocks noChangeArrowheads="1"/>
            </p:cNvSpPr>
            <p:nvPr/>
          </p:nvSpPr>
          <p:spPr bwMode="auto">
            <a:xfrm>
              <a:off x="2494" y="3293"/>
              <a:ext cx="196" cy="16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9" name="Line 58"/>
            <p:cNvSpPr>
              <a:spLocks noChangeShapeType="1"/>
            </p:cNvSpPr>
            <p:nvPr/>
          </p:nvSpPr>
          <p:spPr bwMode="auto">
            <a:xfrm>
              <a:off x="2557" y="3318"/>
              <a:ext cx="0" cy="1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50" name="Text Box 59"/>
            <p:cNvSpPr txBox="1">
              <a:spLocks noChangeArrowheads="1"/>
            </p:cNvSpPr>
            <p:nvPr/>
          </p:nvSpPr>
          <p:spPr bwMode="auto">
            <a:xfrm>
              <a:off x="2541" y="3270"/>
              <a:ext cx="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2</a:t>
              </a:r>
            </a:p>
          </p:txBody>
        </p:sp>
      </p:grpSp>
      <p:grpSp>
        <p:nvGrpSpPr>
          <p:cNvPr id="8" name="Group 60"/>
          <p:cNvGrpSpPr>
            <a:grpSpLocks/>
          </p:cNvGrpSpPr>
          <p:nvPr/>
        </p:nvGrpSpPr>
        <p:grpSpPr bwMode="auto">
          <a:xfrm>
            <a:off x="3062288" y="2589213"/>
            <a:ext cx="360362" cy="336550"/>
            <a:chOff x="2494" y="3270"/>
            <a:chExt cx="227" cy="212"/>
          </a:xfrm>
        </p:grpSpPr>
        <p:sp>
          <p:nvSpPr>
            <p:cNvPr id="46145" name="Oval 61"/>
            <p:cNvSpPr>
              <a:spLocks noChangeArrowheads="1"/>
            </p:cNvSpPr>
            <p:nvPr/>
          </p:nvSpPr>
          <p:spPr bwMode="auto">
            <a:xfrm>
              <a:off x="2494" y="3293"/>
              <a:ext cx="196" cy="16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6" name="Line 62"/>
            <p:cNvSpPr>
              <a:spLocks noChangeShapeType="1"/>
            </p:cNvSpPr>
            <p:nvPr/>
          </p:nvSpPr>
          <p:spPr bwMode="auto">
            <a:xfrm>
              <a:off x="2557" y="3318"/>
              <a:ext cx="0" cy="1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47" name="Text Box 63"/>
            <p:cNvSpPr txBox="1">
              <a:spLocks noChangeArrowheads="1"/>
            </p:cNvSpPr>
            <p:nvPr/>
          </p:nvSpPr>
          <p:spPr bwMode="auto">
            <a:xfrm>
              <a:off x="2541" y="3270"/>
              <a:ext cx="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2</a:t>
              </a:r>
            </a:p>
          </p:txBody>
        </p:sp>
      </p:grpSp>
      <p:grpSp>
        <p:nvGrpSpPr>
          <p:cNvPr id="9" name="Group 64"/>
          <p:cNvGrpSpPr>
            <a:grpSpLocks/>
          </p:cNvGrpSpPr>
          <p:nvPr/>
        </p:nvGrpSpPr>
        <p:grpSpPr bwMode="auto">
          <a:xfrm>
            <a:off x="1630363" y="2587625"/>
            <a:ext cx="360362" cy="336550"/>
            <a:chOff x="2494" y="3270"/>
            <a:chExt cx="227" cy="212"/>
          </a:xfrm>
        </p:grpSpPr>
        <p:sp>
          <p:nvSpPr>
            <p:cNvPr id="46142" name="Oval 65"/>
            <p:cNvSpPr>
              <a:spLocks noChangeArrowheads="1"/>
            </p:cNvSpPr>
            <p:nvPr/>
          </p:nvSpPr>
          <p:spPr bwMode="auto">
            <a:xfrm>
              <a:off x="2494" y="3293"/>
              <a:ext cx="196" cy="16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3" name="Line 66"/>
            <p:cNvSpPr>
              <a:spLocks noChangeShapeType="1"/>
            </p:cNvSpPr>
            <p:nvPr/>
          </p:nvSpPr>
          <p:spPr bwMode="auto">
            <a:xfrm>
              <a:off x="2557" y="3318"/>
              <a:ext cx="0" cy="1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44" name="Text Box 67"/>
            <p:cNvSpPr txBox="1">
              <a:spLocks noChangeArrowheads="1"/>
            </p:cNvSpPr>
            <p:nvPr/>
          </p:nvSpPr>
          <p:spPr bwMode="auto">
            <a:xfrm>
              <a:off x="2541" y="3270"/>
              <a:ext cx="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2</a:t>
              </a:r>
            </a:p>
          </p:txBody>
        </p:sp>
      </p:grpSp>
      <p:grpSp>
        <p:nvGrpSpPr>
          <p:cNvPr id="10" name="Group 68"/>
          <p:cNvGrpSpPr>
            <a:grpSpLocks/>
          </p:cNvGrpSpPr>
          <p:nvPr/>
        </p:nvGrpSpPr>
        <p:grpSpPr bwMode="auto">
          <a:xfrm>
            <a:off x="5781675" y="1447800"/>
            <a:ext cx="2157413" cy="1389063"/>
            <a:chOff x="3835" y="848"/>
            <a:chExt cx="1359" cy="875"/>
          </a:xfrm>
        </p:grpSpPr>
        <p:sp>
          <p:nvSpPr>
            <p:cNvPr id="46135" name="Line 69"/>
            <p:cNvSpPr>
              <a:spLocks noChangeShapeType="1"/>
            </p:cNvSpPr>
            <p:nvPr/>
          </p:nvSpPr>
          <p:spPr bwMode="auto">
            <a:xfrm>
              <a:off x="3835" y="1531"/>
              <a:ext cx="11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36" name="Line 70"/>
            <p:cNvSpPr>
              <a:spLocks noChangeShapeType="1"/>
            </p:cNvSpPr>
            <p:nvPr/>
          </p:nvSpPr>
          <p:spPr bwMode="auto">
            <a:xfrm>
              <a:off x="4368" y="1046"/>
              <a:ext cx="0" cy="5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37" name="Rectangle 71"/>
            <p:cNvSpPr>
              <a:spLocks noChangeArrowheads="1"/>
            </p:cNvSpPr>
            <p:nvPr/>
          </p:nvSpPr>
          <p:spPr bwMode="auto">
            <a:xfrm>
              <a:off x="4040" y="1319"/>
              <a:ext cx="651" cy="2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8" name="Text Box 72"/>
            <p:cNvSpPr txBox="1">
              <a:spLocks noChangeArrowheads="1"/>
            </p:cNvSpPr>
            <p:nvPr/>
          </p:nvSpPr>
          <p:spPr bwMode="auto">
            <a:xfrm>
              <a:off x="4224" y="848"/>
              <a:ext cx="51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|H(jw)|</a:t>
              </a:r>
            </a:p>
          </p:txBody>
        </p:sp>
        <p:sp>
          <p:nvSpPr>
            <p:cNvPr id="46139" name="Text Box 73"/>
            <p:cNvSpPr txBox="1">
              <a:spLocks noChangeArrowheads="1"/>
            </p:cNvSpPr>
            <p:nvPr/>
          </p:nvSpPr>
          <p:spPr bwMode="auto">
            <a:xfrm>
              <a:off x="4974" y="1386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w</a:t>
              </a:r>
            </a:p>
          </p:txBody>
        </p:sp>
        <p:sp>
          <p:nvSpPr>
            <p:cNvPr id="46140" name="Text Box 74"/>
            <p:cNvSpPr txBox="1">
              <a:spLocks noChangeArrowheads="1"/>
            </p:cNvSpPr>
            <p:nvPr/>
          </p:nvSpPr>
          <p:spPr bwMode="auto">
            <a:xfrm>
              <a:off x="4577" y="1488"/>
              <a:ext cx="30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ym typeface="Symbol" pitchFamily="18" charset="2"/>
                </a:rPr>
                <a:t>/2</a:t>
              </a:r>
              <a:endParaRPr lang="en-US" sz="1800"/>
            </a:p>
          </p:txBody>
        </p:sp>
        <p:sp>
          <p:nvSpPr>
            <p:cNvPr id="46141" name="Text Box 75"/>
            <p:cNvSpPr txBox="1">
              <a:spLocks noChangeArrowheads="1"/>
            </p:cNvSpPr>
            <p:nvPr/>
          </p:nvSpPr>
          <p:spPr bwMode="auto">
            <a:xfrm>
              <a:off x="3869" y="1492"/>
              <a:ext cx="35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ym typeface="Symbol" pitchFamily="18" charset="2"/>
                </a:rPr>
                <a:t>-/2</a:t>
              </a:r>
              <a:endParaRPr lang="en-US" sz="1800"/>
            </a:p>
          </p:txBody>
        </p:sp>
      </p:grpSp>
      <p:sp>
        <p:nvSpPr>
          <p:cNvPr id="46122" name="Line 76"/>
          <p:cNvSpPr>
            <a:spLocks noChangeShapeType="1"/>
          </p:cNvSpPr>
          <p:nvPr/>
        </p:nvSpPr>
        <p:spPr bwMode="auto">
          <a:xfrm>
            <a:off x="5927725" y="4006850"/>
            <a:ext cx="1768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3" name="Line 77"/>
          <p:cNvSpPr>
            <a:spLocks noChangeShapeType="1"/>
          </p:cNvSpPr>
          <p:nvPr/>
        </p:nvSpPr>
        <p:spPr bwMode="auto">
          <a:xfrm>
            <a:off x="6773863" y="3236913"/>
            <a:ext cx="0" cy="950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24" name="Text Box 78"/>
          <p:cNvSpPr txBox="1">
            <a:spLocks noChangeArrowheads="1"/>
          </p:cNvSpPr>
          <p:nvPr/>
        </p:nvSpPr>
        <p:spPr bwMode="auto">
          <a:xfrm>
            <a:off x="6545263" y="2922588"/>
            <a:ext cx="8223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|G(jw)|</a:t>
            </a:r>
          </a:p>
        </p:txBody>
      </p:sp>
      <p:sp>
        <p:nvSpPr>
          <p:cNvPr id="46125" name="Text Box 79"/>
          <p:cNvSpPr txBox="1">
            <a:spLocks noChangeArrowheads="1"/>
          </p:cNvSpPr>
          <p:nvPr/>
        </p:nvSpPr>
        <p:spPr bwMode="auto">
          <a:xfrm>
            <a:off x="7735888" y="3776663"/>
            <a:ext cx="349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w</a:t>
            </a:r>
          </a:p>
        </p:txBody>
      </p:sp>
      <p:sp>
        <p:nvSpPr>
          <p:cNvPr id="46126" name="Text Box 80"/>
          <p:cNvSpPr txBox="1">
            <a:spLocks noChangeArrowheads="1"/>
          </p:cNvSpPr>
          <p:nvPr/>
        </p:nvSpPr>
        <p:spPr bwMode="auto">
          <a:xfrm>
            <a:off x="7448550" y="3938588"/>
            <a:ext cx="3095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ym typeface="Symbol" pitchFamily="18" charset="2"/>
              </a:rPr>
              <a:t></a:t>
            </a:r>
            <a:endParaRPr lang="en-US" sz="1800"/>
          </a:p>
        </p:txBody>
      </p:sp>
      <p:sp>
        <p:nvSpPr>
          <p:cNvPr id="46127" name="Text Box 81"/>
          <p:cNvSpPr txBox="1">
            <a:spLocks noChangeArrowheads="1"/>
          </p:cNvSpPr>
          <p:nvPr/>
        </p:nvSpPr>
        <p:spPr bwMode="auto">
          <a:xfrm>
            <a:off x="5737225" y="3919538"/>
            <a:ext cx="3857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ym typeface="Symbol" pitchFamily="18" charset="2"/>
              </a:rPr>
              <a:t>-</a:t>
            </a:r>
            <a:endParaRPr lang="en-US" sz="1800"/>
          </a:p>
        </p:txBody>
      </p:sp>
      <p:sp>
        <p:nvSpPr>
          <p:cNvPr id="46128" name="Rectangle 82"/>
          <p:cNvSpPr>
            <a:spLocks noChangeArrowheads="1"/>
          </p:cNvSpPr>
          <p:nvPr/>
        </p:nvSpPr>
        <p:spPr bwMode="auto">
          <a:xfrm>
            <a:off x="5976938" y="3730625"/>
            <a:ext cx="420687" cy="276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29" name="Rectangle 83"/>
          <p:cNvSpPr>
            <a:spLocks noChangeArrowheads="1"/>
          </p:cNvSpPr>
          <p:nvPr/>
        </p:nvSpPr>
        <p:spPr bwMode="auto">
          <a:xfrm>
            <a:off x="7127875" y="3727450"/>
            <a:ext cx="420688" cy="276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30" name="Rectangle 84"/>
          <p:cNvSpPr>
            <a:spLocks noChangeArrowheads="1"/>
          </p:cNvSpPr>
          <p:nvPr/>
        </p:nvSpPr>
        <p:spPr bwMode="auto">
          <a:xfrm>
            <a:off x="6904038" y="3917950"/>
            <a:ext cx="4873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ym typeface="Symbol" pitchFamily="18" charset="2"/>
              </a:rPr>
              <a:t>/2</a:t>
            </a:r>
          </a:p>
        </p:txBody>
      </p:sp>
      <p:sp>
        <p:nvSpPr>
          <p:cNvPr id="46131" name="Rectangle 85"/>
          <p:cNvSpPr>
            <a:spLocks noChangeArrowheads="1"/>
          </p:cNvSpPr>
          <p:nvPr/>
        </p:nvSpPr>
        <p:spPr bwMode="auto">
          <a:xfrm>
            <a:off x="6188075" y="3913188"/>
            <a:ext cx="5635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ym typeface="Symbol" pitchFamily="18" charset="2"/>
              </a:rPr>
              <a:t>-/2</a:t>
            </a:r>
          </a:p>
        </p:txBody>
      </p:sp>
      <p:sp>
        <p:nvSpPr>
          <p:cNvPr id="46132" name="Rectangle 86"/>
          <p:cNvSpPr>
            <a:spLocks noChangeArrowheads="1"/>
          </p:cNvSpPr>
          <p:nvPr/>
        </p:nvSpPr>
        <p:spPr bwMode="auto">
          <a:xfrm>
            <a:off x="3876675" y="4094163"/>
            <a:ext cx="374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/>
              <a:t>a</a:t>
            </a:r>
            <a:r>
              <a:rPr lang="en-US" sz="1800" b="1" baseline="-25000"/>
              <a:t>2</a:t>
            </a:r>
          </a:p>
        </p:txBody>
      </p:sp>
      <p:sp>
        <p:nvSpPr>
          <p:cNvPr id="46133" name="Rectangle 87"/>
          <p:cNvSpPr>
            <a:spLocks noChangeArrowheads="1"/>
          </p:cNvSpPr>
          <p:nvPr/>
        </p:nvSpPr>
        <p:spPr bwMode="auto">
          <a:xfrm>
            <a:off x="3224213" y="2836863"/>
            <a:ext cx="374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/>
              <a:t>a</a:t>
            </a:r>
            <a:r>
              <a:rPr lang="en-US" sz="1800" b="1" baseline="-25000"/>
              <a:t>1</a:t>
            </a:r>
          </a:p>
        </p:txBody>
      </p:sp>
      <p:sp>
        <p:nvSpPr>
          <p:cNvPr id="46134" name="Rectangle 88"/>
          <p:cNvSpPr>
            <a:spLocks noChangeArrowheads="1"/>
          </p:cNvSpPr>
          <p:nvPr/>
        </p:nvSpPr>
        <p:spPr bwMode="auto">
          <a:xfrm>
            <a:off x="5146675" y="5784850"/>
            <a:ext cx="2505075" cy="62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i="1"/>
              <a:t>Level 3 approximation </a:t>
            </a:r>
          </a:p>
          <a:p>
            <a:pPr>
              <a:spcBef>
                <a:spcPct val="50000"/>
              </a:spcBef>
            </a:pPr>
            <a:r>
              <a:rPr lang="en-US" sz="1400" b="1" i="1"/>
              <a:t>Coefficients</a:t>
            </a:r>
          </a:p>
        </p:txBody>
      </p:sp>
      <p:sp>
        <p:nvSpPr>
          <p:cNvPr id="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/>
              <a:t>DWT Implementation                                     (Contd…)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04088"/>
            <a:ext cx="8305800" cy="515112"/>
          </a:xfrm>
        </p:spPr>
        <p:txBody>
          <a:bodyPr>
            <a:normAutofit fontScale="90000"/>
          </a:bodyPr>
          <a:lstStyle/>
          <a:p>
            <a:r>
              <a:rPr lang="en-US" dirty="0"/>
              <a:t>DWT in </a:t>
            </a:r>
            <a:r>
              <a:rPr lang="en-US" dirty="0" smtClean="0"/>
              <a:t>Matlab</a:t>
            </a:r>
            <a:endParaRPr lang="en-US" dirty="0"/>
          </a:p>
        </p:txBody>
      </p:sp>
      <p:sp>
        <p:nvSpPr>
          <p:cNvPr id="183299" name="Rectangle 3"/>
          <p:cNvSpPr>
            <a:spLocks noChangeArrowheads="1"/>
          </p:cNvSpPr>
          <p:nvPr/>
        </p:nvSpPr>
        <p:spPr bwMode="auto">
          <a:xfrm>
            <a:off x="2135188" y="2725738"/>
            <a:ext cx="4930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Courier New" pitchFamily="49" charset="0"/>
              </a:rPr>
              <a:t> [cA, cD]= dwt(S,'wname’) </a:t>
            </a:r>
          </a:p>
        </p:txBody>
      </p:sp>
      <p:sp>
        <p:nvSpPr>
          <p:cNvPr id="183300" name="Line 4"/>
          <p:cNvSpPr>
            <a:spLocks noChangeShapeType="1"/>
          </p:cNvSpPr>
          <p:nvPr/>
        </p:nvSpPr>
        <p:spPr bwMode="auto">
          <a:xfrm flipH="1">
            <a:off x="1905000" y="3048000"/>
            <a:ext cx="1162050" cy="161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83301" name="Text Box 5"/>
          <p:cNvSpPr txBox="1">
            <a:spLocks noChangeArrowheads="1"/>
          </p:cNvSpPr>
          <p:nvPr/>
        </p:nvSpPr>
        <p:spPr bwMode="auto">
          <a:xfrm>
            <a:off x="420688" y="4849813"/>
            <a:ext cx="1958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approximation</a:t>
            </a:r>
          </a:p>
        </p:txBody>
      </p:sp>
      <p:sp>
        <p:nvSpPr>
          <p:cNvPr id="183302" name="Line 6"/>
          <p:cNvSpPr>
            <a:spLocks noChangeShapeType="1"/>
          </p:cNvSpPr>
          <p:nvPr/>
        </p:nvSpPr>
        <p:spPr bwMode="auto">
          <a:xfrm flipH="1">
            <a:off x="4224338" y="3135313"/>
            <a:ext cx="681037" cy="197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83303" name="Text Box 7"/>
          <p:cNvSpPr txBox="1">
            <a:spLocks noChangeArrowheads="1"/>
          </p:cNvSpPr>
          <p:nvPr/>
        </p:nvSpPr>
        <p:spPr bwMode="auto">
          <a:xfrm>
            <a:off x="3644900" y="5216525"/>
            <a:ext cx="911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signal</a:t>
            </a:r>
          </a:p>
        </p:txBody>
      </p:sp>
      <p:sp>
        <p:nvSpPr>
          <p:cNvPr id="183304" name="Line 8"/>
          <p:cNvSpPr>
            <a:spLocks noChangeShapeType="1"/>
          </p:cNvSpPr>
          <p:nvPr/>
        </p:nvSpPr>
        <p:spPr bwMode="auto">
          <a:xfrm>
            <a:off x="5715000" y="3048000"/>
            <a:ext cx="2286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83305" name="Text Box 9"/>
          <p:cNvSpPr txBox="1">
            <a:spLocks noChangeArrowheads="1"/>
          </p:cNvSpPr>
          <p:nvPr/>
        </p:nvSpPr>
        <p:spPr bwMode="auto">
          <a:xfrm>
            <a:off x="5688013" y="5316538"/>
            <a:ext cx="2643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name of the wavelet</a:t>
            </a:r>
          </a:p>
        </p:txBody>
      </p:sp>
      <p:sp>
        <p:nvSpPr>
          <p:cNvPr id="183308" name="Line 12"/>
          <p:cNvSpPr>
            <a:spLocks noChangeShapeType="1"/>
          </p:cNvSpPr>
          <p:nvPr/>
        </p:nvSpPr>
        <p:spPr bwMode="auto">
          <a:xfrm flipH="1">
            <a:off x="2900363" y="3170238"/>
            <a:ext cx="698500" cy="2046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83309" name="Text Box 13"/>
          <p:cNvSpPr txBox="1">
            <a:spLocks noChangeArrowheads="1"/>
          </p:cNvSpPr>
          <p:nvPr/>
        </p:nvSpPr>
        <p:spPr bwMode="auto">
          <a:xfrm>
            <a:off x="2444750" y="5359400"/>
            <a:ext cx="858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detail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4" descr="a01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54100" y="1773238"/>
            <a:ext cx="7472363" cy="4864100"/>
          </a:xfrm>
          <a:noFill/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Commonly used wavelets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89" descr="1leveldeco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524000"/>
            <a:ext cx="4397375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6" name="Text Box 90"/>
          <p:cNvSpPr txBox="1">
            <a:spLocks noChangeArrowheads="1"/>
          </p:cNvSpPr>
          <p:nvPr/>
        </p:nvSpPr>
        <p:spPr bwMode="auto">
          <a:xfrm>
            <a:off x="373063" y="2243138"/>
            <a:ext cx="4181475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2200" dirty="0"/>
              <a:t>Low frequency- Approximation</a:t>
            </a:r>
          </a:p>
          <a:p>
            <a:pPr>
              <a:buFontTx/>
              <a:buChar char="•"/>
            </a:pPr>
            <a:endParaRPr lang="en-US" sz="2200" dirty="0" smtClean="0"/>
          </a:p>
          <a:p>
            <a:pPr>
              <a:buFontTx/>
              <a:buChar char="•"/>
            </a:pPr>
            <a:endParaRPr lang="en-US" sz="2200" dirty="0"/>
          </a:p>
          <a:p>
            <a:pPr>
              <a:buFontTx/>
              <a:buChar char="•"/>
            </a:pPr>
            <a:r>
              <a:rPr lang="en-US" sz="2200" dirty="0"/>
              <a:t>High frequency-Details</a:t>
            </a:r>
          </a:p>
          <a:p>
            <a:pPr>
              <a:buFontTx/>
              <a:buChar char="•"/>
            </a:pPr>
            <a:endParaRPr lang="en-US" sz="2200" dirty="0" smtClean="0"/>
          </a:p>
          <a:p>
            <a:pPr>
              <a:buFontTx/>
              <a:buChar char="•"/>
            </a:pPr>
            <a:endParaRPr lang="en-US" sz="2200" dirty="0"/>
          </a:p>
          <a:p>
            <a:pPr>
              <a:buFontTx/>
              <a:buChar char="•"/>
            </a:pPr>
            <a:r>
              <a:rPr lang="en-US" sz="2200" dirty="0"/>
              <a:t>Decomposition can be    </a:t>
            </a:r>
          </a:p>
          <a:p>
            <a:r>
              <a:rPr lang="en-US" sz="2200" dirty="0"/>
              <a:t>  performed iteratively</a:t>
            </a:r>
          </a:p>
          <a:p>
            <a:pPr>
              <a:buFontTx/>
              <a:buChar char="•"/>
            </a:pPr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81000" y="381000"/>
            <a:ext cx="8229600" cy="762000"/>
          </a:xfrm>
          <a:prstGeom prst="rect">
            <a:avLst/>
          </a:prstGeom>
        </p:spPr>
        <p:txBody>
          <a:bodyPr vert="horz" lIns="0" tIns="45720" rIns="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DWT decomposition: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Approximation and details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9550" y="1522413"/>
            <a:ext cx="5607050" cy="517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0" name="Line 4"/>
          <p:cNvSpPr>
            <a:spLocks noChangeShapeType="1"/>
          </p:cNvSpPr>
          <p:nvPr/>
        </p:nvSpPr>
        <p:spPr bwMode="auto">
          <a:xfrm flipV="1">
            <a:off x="1263650" y="1731963"/>
            <a:ext cx="360363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147638" y="1957388"/>
            <a:ext cx="11953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/>
              <a:t>Load signal</a:t>
            </a:r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 flipH="1">
            <a:off x="7010400" y="2057400"/>
            <a:ext cx="601662" cy="84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7391400" y="1295400"/>
            <a:ext cx="1522412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/>
              <a:t>Choose wavelet</a:t>
            </a:r>
          </a:p>
          <a:p>
            <a:r>
              <a:rPr lang="en-US" sz="1600" b="1" dirty="0"/>
              <a:t>and number</a:t>
            </a:r>
          </a:p>
          <a:p>
            <a:r>
              <a:rPr lang="en-US" sz="1600" b="1" dirty="0"/>
              <a:t>of levels</a:t>
            </a:r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 flipV="1">
            <a:off x="7062789" y="2590799"/>
            <a:ext cx="557212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7543800" y="2590800"/>
            <a:ext cx="12700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/>
              <a:t>Hit Analyze </a:t>
            </a:r>
          </a:p>
          <a:p>
            <a:r>
              <a:rPr lang="en-US" sz="1600" b="1" dirty="0"/>
              <a:t>button</a:t>
            </a:r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 flipV="1">
            <a:off x="1419225" y="5859463"/>
            <a:ext cx="338138" cy="252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187" name="Text Box 11"/>
          <p:cNvSpPr txBox="1">
            <a:spLocks noChangeArrowheads="1"/>
          </p:cNvSpPr>
          <p:nvPr/>
        </p:nvSpPr>
        <p:spPr bwMode="auto">
          <a:xfrm>
            <a:off x="76200" y="6015038"/>
            <a:ext cx="13319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/>
              <a:t>Level 1 </a:t>
            </a:r>
            <a:r>
              <a:rPr lang="en-US" sz="1600" b="1" dirty="0" err="1"/>
              <a:t>coeff</a:t>
            </a:r>
            <a:r>
              <a:rPr lang="en-US" sz="1600" b="1" dirty="0"/>
              <a:t>.</a:t>
            </a:r>
          </a:p>
          <a:p>
            <a:r>
              <a:rPr lang="en-US" sz="1600" b="1" dirty="0"/>
              <a:t>Highest freq.</a:t>
            </a:r>
          </a:p>
        </p:txBody>
      </p:sp>
      <p:sp>
        <p:nvSpPr>
          <p:cNvPr id="50188" name="Line 12"/>
          <p:cNvSpPr>
            <a:spLocks noChangeShapeType="1"/>
          </p:cNvSpPr>
          <p:nvPr/>
        </p:nvSpPr>
        <p:spPr bwMode="auto">
          <a:xfrm flipV="1">
            <a:off x="1262063" y="2767013"/>
            <a:ext cx="566737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189" name="Text Box 13"/>
          <p:cNvSpPr txBox="1">
            <a:spLocks noChangeArrowheads="1"/>
          </p:cNvSpPr>
          <p:nvPr/>
        </p:nvSpPr>
        <p:spPr bwMode="auto">
          <a:xfrm>
            <a:off x="9525" y="3022600"/>
            <a:ext cx="14033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b="1"/>
              <a:t>Approx. coef. </a:t>
            </a:r>
          </a:p>
          <a:p>
            <a:pPr algn="ctr"/>
            <a:r>
              <a:rPr lang="en-US" sz="1600" b="1"/>
              <a:t>at level 5 </a:t>
            </a:r>
          </a:p>
        </p:txBody>
      </p:sp>
      <p:sp>
        <p:nvSpPr>
          <p:cNvPr id="50190" name="Line 14"/>
          <p:cNvSpPr>
            <a:spLocks noChangeShapeType="1"/>
          </p:cNvSpPr>
          <p:nvPr/>
        </p:nvSpPr>
        <p:spPr bwMode="auto">
          <a:xfrm flipV="1">
            <a:off x="1479550" y="2273300"/>
            <a:ext cx="385763" cy="301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191" name="Text Box 15"/>
          <p:cNvSpPr txBox="1">
            <a:spLocks noChangeArrowheads="1"/>
          </p:cNvSpPr>
          <p:nvPr/>
        </p:nvSpPr>
        <p:spPr bwMode="auto">
          <a:xfrm>
            <a:off x="0" y="2438400"/>
            <a:ext cx="14668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/>
              <a:t>s=a</a:t>
            </a:r>
            <a:r>
              <a:rPr lang="en-US" sz="1600" b="1" baseline="-25000"/>
              <a:t>5</a:t>
            </a:r>
            <a:r>
              <a:rPr lang="en-US" sz="1600" b="1"/>
              <a:t>+d</a:t>
            </a:r>
            <a:r>
              <a:rPr lang="en-US" sz="1600" b="1" baseline="-25000"/>
              <a:t>5</a:t>
            </a:r>
            <a:r>
              <a:rPr lang="en-US" sz="1600" b="1"/>
              <a:t>+…+d</a:t>
            </a:r>
            <a:r>
              <a:rPr lang="en-US" sz="1600" b="1" baseline="-25000"/>
              <a:t>1</a:t>
            </a:r>
            <a:endParaRPr lang="en-US" sz="1600" b="1"/>
          </a:p>
        </p:txBody>
      </p:sp>
      <p:sp>
        <p:nvSpPr>
          <p:cNvPr id="50192" name="Text Box 16"/>
          <p:cNvSpPr txBox="1">
            <a:spLocks noChangeArrowheads="1"/>
          </p:cNvSpPr>
          <p:nvPr/>
        </p:nvSpPr>
        <p:spPr bwMode="auto">
          <a:xfrm>
            <a:off x="5799138" y="6046788"/>
            <a:ext cx="16103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/>
              <a:t>(</a:t>
            </a:r>
            <a:r>
              <a:rPr lang="en-US" sz="1200" b="1" dirty="0" err="1" smtClean="0"/>
              <a:t>Wavedemo_signal</a:t>
            </a:r>
            <a:r>
              <a:rPr lang="en-US" sz="1200" b="1" dirty="0" smtClean="0"/>
              <a:t>)</a:t>
            </a:r>
            <a:endParaRPr lang="en-US" sz="1200" b="1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381000" y="381000"/>
            <a:ext cx="8229600" cy="762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DWT Implementation </a:t>
            </a:r>
            <a:r>
              <a:rPr lang="en-US" sz="32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(wavemenu in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MATLAB)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>Fourier Representation  </a:t>
            </a:r>
            <a:r>
              <a:rPr lang="en-US" sz="3200" dirty="0" smtClean="0"/>
              <a:t>(December, 21, 1807)</a:t>
            </a:r>
            <a:endParaRPr lang="en-US" sz="3200" dirty="0"/>
          </a:p>
        </p:txBody>
      </p:sp>
      <p:pic>
        <p:nvPicPr>
          <p:cNvPr id="57346" name="Picture 2" descr="http://upload.wikimedia.org/wikipedia/commons/f/f5/Light_dispersion_conceptual_waves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295400"/>
            <a:ext cx="3873500" cy="2835275"/>
          </a:xfrm>
          <a:prstGeom prst="rect">
            <a:avLst/>
          </a:prstGeom>
          <a:noFill/>
        </p:spPr>
      </p:pic>
      <p:pic>
        <p:nvPicPr>
          <p:cNvPr id="57348" name="Picture 4" descr="http://t3.gstatic.com/images?q=tbn:ANd9GcSSaMpJRzz9xrCEyioFAwGnPAi5UxHl0p6qOkowv7HBa_HFKfHWjO8V-MNu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4900" y="1524000"/>
            <a:ext cx="1943100" cy="2352675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-76200" y="3962400"/>
            <a:ext cx="4572000" cy="6186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dirty="0" smtClean="0"/>
              <a:t>Jean B. Joseph Fourier</a:t>
            </a:r>
          </a:p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dirty="0" smtClean="0"/>
              <a:t>(1768-1830)</a:t>
            </a:r>
            <a:endParaRPr lang="en-US" dirty="0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762000" y="4876800"/>
            <a:ext cx="76200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i="1" dirty="0"/>
              <a:t> “An arbitrary function, continuous or with discontinuities, defined in a finite interval by an arbitrarily capricious graph  can always be expressed as a sum of sinusoids”</a:t>
            </a:r>
          </a:p>
          <a:p>
            <a:pPr algn="r" eaLnBrk="0" hangingPunct="0">
              <a:spcBef>
                <a:spcPct val="50000"/>
              </a:spcBef>
            </a:pPr>
            <a:r>
              <a:rPr lang="en-US" sz="2000" i="1" dirty="0"/>
              <a:t>				J.B.J. Fourier</a:t>
            </a:r>
          </a:p>
        </p:txBody>
      </p:sp>
      <p:sp>
        <p:nvSpPr>
          <p:cNvPr id="9" name="Rectangle 8"/>
          <p:cNvSpPr/>
          <p:nvPr/>
        </p:nvSpPr>
        <p:spPr>
          <a:xfrm>
            <a:off x="4800600" y="4191000"/>
            <a:ext cx="4572000" cy="2986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dirty="0" smtClean="0"/>
              <a:t>Prism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8107363" cy="5089525"/>
          </a:xfrm>
        </p:spPr>
        <p:txBody>
          <a:bodyPr/>
          <a:lstStyle/>
          <a:p>
            <a:pPr eaLnBrk="1" hangingPunct="1"/>
            <a:r>
              <a:rPr lang="en-US" sz="2200" dirty="0" smtClean="0"/>
              <a:t>Compression</a:t>
            </a:r>
          </a:p>
          <a:p>
            <a:pPr eaLnBrk="1" hangingPunct="1"/>
            <a:endParaRPr lang="en-US" sz="2200" dirty="0" smtClean="0"/>
          </a:p>
          <a:p>
            <a:pPr eaLnBrk="1" hangingPunct="1"/>
            <a:r>
              <a:rPr lang="en-US" sz="2200" dirty="0" smtClean="0"/>
              <a:t>De-noising</a:t>
            </a:r>
          </a:p>
          <a:p>
            <a:pPr eaLnBrk="1" hangingPunct="1"/>
            <a:endParaRPr lang="en-US" sz="2200" dirty="0" smtClean="0"/>
          </a:p>
          <a:p>
            <a:pPr eaLnBrk="1" hangingPunct="1"/>
            <a:r>
              <a:rPr lang="en-US" sz="2200" dirty="0" smtClean="0"/>
              <a:t>Feature extraction </a:t>
            </a:r>
          </a:p>
          <a:p>
            <a:pPr eaLnBrk="1" hangingPunct="1"/>
            <a:endParaRPr lang="en-US" sz="2200" dirty="0" smtClean="0"/>
          </a:p>
          <a:p>
            <a:pPr eaLnBrk="1" hangingPunct="1"/>
            <a:r>
              <a:rPr lang="en-US" sz="2200" dirty="0" smtClean="0"/>
              <a:t>Discontinuity detection</a:t>
            </a:r>
          </a:p>
          <a:p>
            <a:pPr eaLnBrk="1" hangingPunct="1"/>
            <a:endParaRPr lang="en-US" sz="2200" dirty="0" smtClean="0"/>
          </a:p>
          <a:p>
            <a:pPr eaLnBrk="1" hangingPunct="1"/>
            <a:r>
              <a:rPr lang="en-US" sz="2200" dirty="0" smtClean="0"/>
              <a:t>Data analysis</a:t>
            </a:r>
          </a:p>
          <a:p>
            <a:pPr eaLnBrk="1" hangingPunct="1">
              <a:buNone/>
            </a:pPr>
            <a:endParaRPr lang="en-US" sz="2200" dirty="0" smtClean="0"/>
          </a:p>
          <a:p>
            <a:pPr lvl="1" eaLnBrk="1" hangingPunct="1"/>
            <a:r>
              <a:rPr lang="en-US" sz="2200" dirty="0" smtClean="0"/>
              <a:t>Biological data</a:t>
            </a:r>
          </a:p>
          <a:p>
            <a:pPr lvl="1" eaLnBrk="1" hangingPunct="1"/>
            <a:r>
              <a:rPr lang="en-US" sz="2200" dirty="0" smtClean="0"/>
              <a:t>Financial data</a:t>
            </a:r>
          </a:p>
          <a:p>
            <a:pPr eaLnBrk="1" hangingPunct="1"/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Applications of Wavelets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19138" y="1490663"/>
            <a:ext cx="7772400" cy="4114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200" dirty="0" smtClean="0"/>
              <a:t>DWT is commonly used for compression </a:t>
            </a:r>
          </a:p>
        </p:txBody>
      </p:sp>
      <p:pic>
        <p:nvPicPr>
          <p:cNvPr id="53252" name="Picture 1028"/>
          <p:cNvPicPr>
            <a:picLocks noChangeAspect="1" noChangeArrowheads="1"/>
          </p:cNvPicPr>
          <p:nvPr/>
        </p:nvPicPr>
        <p:blipFill>
          <a:blip r:embed="rId2" cstate="print"/>
          <a:srcRect l="7336" t="15289" r="6221"/>
          <a:stretch>
            <a:fillRect/>
          </a:stretch>
        </p:blipFill>
        <p:spPr bwMode="auto">
          <a:xfrm>
            <a:off x="1106488" y="1935163"/>
            <a:ext cx="5218112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3" name="Line 1029"/>
          <p:cNvSpPr>
            <a:spLocks noChangeShapeType="1"/>
          </p:cNvSpPr>
          <p:nvPr/>
        </p:nvSpPr>
        <p:spPr bwMode="auto">
          <a:xfrm flipH="1" flipV="1">
            <a:off x="2438400" y="5105400"/>
            <a:ext cx="396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254" name="Line 1030"/>
          <p:cNvSpPr>
            <a:spLocks noChangeShapeType="1"/>
          </p:cNvSpPr>
          <p:nvPr/>
        </p:nvSpPr>
        <p:spPr bwMode="auto">
          <a:xfrm flipH="1" flipV="1">
            <a:off x="5257800" y="5105400"/>
            <a:ext cx="1143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Example 1: Compression</a:t>
            </a:r>
            <a:endParaRPr lang="en-US" sz="32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6553200" y="4800600"/>
            <a:ext cx="2514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 smtClean="0"/>
              <a:t>Most of the DWT coefficients are insignificant, can be zeroed-out! 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1027"/>
          <p:cNvPicPr>
            <a:picLocks noChangeAspect="1" noChangeArrowheads="1"/>
          </p:cNvPicPr>
          <p:nvPr/>
        </p:nvPicPr>
        <p:blipFill>
          <a:blip r:embed="rId2" cstate="print"/>
          <a:srcRect l="8870" t="12347" r="8138" b="4774"/>
          <a:stretch>
            <a:fillRect/>
          </a:stretch>
        </p:blipFill>
        <p:spPr bwMode="auto">
          <a:xfrm>
            <a:off x="1196975" y="1498600"/>
            <a:ext cx="7154863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/>
              <a:t>Example 1: Compression                              (Contd…)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 cstate="print"/>
          <a:srcRect l="7130" t="15021" r="7130"/>
          <a:stretch>
            <a:fillRect/>
          </a:stretch>
        </p:blipFill>
        <p:spPr bwMode="auto">
          <a:xfrm>
            <a:off x="1741488" y="1563688"/>
            <a:ext cx="59436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/>
              <a:t>Example 1: Compression                            (Contd…)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/>
          <a:srcRect l="8772" t="12305" r="7439"/>
          <a:stretch>
            <a:fillRect/>
          </a:stretch>
        </p:blipFill>
        <p:spPr bwMode="auto">
          <a:xfrm>
            <a:off x="1130300" y="1574800"/>
            <a:ext cx="6731000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Example 2: Compression of ECG Signal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 cstate="print"/>
          <a:srcRect t="6230" b="7594"/>
          <a:stretch>
            <a:fillRect/>
          </a:stretch>
        </p:blipFill>
        <p:spPr bwMode="auto">
          <a:xfrm>
            <a:off x="560388" y="1219200"/>
            <a:ext cx="7364412" cy="538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3" name="Text Box 9"/>
          <p:cNvSpPr txBox="1">
            <a:spLocks noChangeArrowheads="1"/>
          </p:cNvSpPr>
          <p:nvPr/>
        </p:nvSpPr>
        <p:spPr bwMode="auto">
          <a:xfrm>
            <a:off x="5690559" y="5741313"/>
            <a:ext cx="231044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b="1" dirty="0"/>
              <a:t>(Noisy Doppler)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Example 3: Denoising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100" y="1565275"/>
            <a:ext cx="7458075" cy="521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6" name="Text Box 5"/>
          <p:cNvSpPr txBox="1">
            <a:spLocks noChangeArrowheads="1"/>
          </p:cNvSpPr>
          <p:nvPr/>
        </p:nvSpPr>
        <p:spPr bwMode="auto">
          <a:xfrm>
            <a:off x="6435725" y="6129338"/>
            <a:ext cx="121443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/>
              <a:t>(microdisc.mat)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Example 4: Discontinuity Detection using DWT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4150" y="1484313"/>
            <a:ext cx="598011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0" name="Text Box 5"/>
          <p:cNvSpPr txBox="1">
            <a:spLocks noChangeArrowheads="1"/>
          </p:cNvSpPr>
          <p:nvPr/>
        </p:nvSpPr>
        <p:spPr bwMode="auto">
          <a:xfrm>
            <a:off x="5995988" y="6551613"/>
            <a:ext cx="143430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/>
              <a:t>(</a:t>
            </a:r>
            <a:r>
              <a:rPr lang="en-US" sz="1200" b="1" dirty="0" smtClean="0"/>
              <a:t>microdiSsc.mat</a:t>
            </a:r>
            <a:r>
              <a:rPr lang="en-US" sz="1200" b="1" dirty="0"/>
              <a:t>)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Example 5: Discontinuity Detection using CWT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Wigner-Ville Distribution (WVD)</a:t>
            </a:r>
            <a:endParaRPr lang="en-US" sz="3200" dirty="0" smtClean="0"/>
          </a:p>
        </p:txBody>
      </p:sp>
      <p:pic>
        <p:nvPicPr>
          <p:cNvPr id="74759" name="Picture 7" descr="File:Wigner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600200"/>
            <a:ext cx="2221345" cy="2819399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600200" y="4876800"/>
            <a:ext cx="118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 Wigner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81400" y="20278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He received a Nobel prize in Physics in 1963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He was from Physics background.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Ville was from field of Communications.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6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Content Placeholder 2"/>
          <p:cNvSpPr>
            <a:spLocks noGrp="1"/>
          </p:cNvSpPr>
          <p:nvPr>
            <p:ph idx="1"/>
          </p:nvPr>
        </p:nvSpPr>
        <p:spPr>
          <a:xfrm>
            <a:off x="561975" y="1600200"/>
            <a:ext cx="7772400" cy="5257800"/>
          </a:xfrm>
        </p:spPr>
        <p:txBody>
          <a:bodyPr/>
          <a:lstStyle/>
          <a:p>
            <a:pPr algn="just"/>
            <a:r>
              <a:rPr lang="en-US" dirty="0" smtClean="0"/>
              <a:t> </a:t>
            </a:r>
            <a:r>
              <a:rPr lang="en-IN" sz="2200" dirty="0" smtClean="0">
                <a:cs typeface="Times New Roman" pitchFamily="18" charset="0"/>
              </a:rPr>
              <a:t>The WVD is a quadratic time–frequency distribution with good resolution in both time and frequency domains. </a:t>
            </a:r>
          </a:p>
          <a:p>
            <a:pPr algn="just"/>
            <a:endParaRPr lang="en-IN" sz="2200" dirty="0" smtClean="0">
              <a:cs typeface="Times New Roman" pitchFamily="18" charset="0"/>
            </a:endParaRPr>
          </a:p>
          <a:p>
            <a:pPr algn="just"/>
            <a:r>
              <a:rPr lang="en-US" sz="2200" dirty="0" smtClean="0">
                <a:cs typeface="Times New Roman" pitchFamily="18" charset="0"/>
              </a:rPr>
              <a:t> </a:t>
            </a:r>
            <a:r>
              <a:rPr lang="en-IN" sz="2200" dirty="0" smtClean="0">
                <a:cs typeface="Times New Roman" pitchFamily="18" charset="0"/>
              </a:rPr>
              <a:t>The WVD of a signal        is defined in the time-domain as:</a:t>
            </a:r>
          </a:p>
          <a:p>
            <a:pPr algn="just"/>
            <a:endParaRPr lang="en-IN" sz="2200" dirty="0" smtClean="0">
              <a:cs typeface="Times New Roman" pitchFamily="18" charset="0"/>
            </a:endParaRPr>
          </a:p>
          <a:p>
            <a:pPr algn="just"/>
            <a:endParaRPr lang="en-IN" sz="2200" dirty="0" smtClean="0">
              <a:cs typeface="Times New Roman" pitchFamily="18" charset="0"/>
            </a:endParaRPr>
          </a:p>
          <a:p>
            <a:pPr algn="just"/>
            <a:endParaRPr lang="en-IN" sz="2200" dirty="0" smtClean="0">
              <a:cs typeface="Times New Roman" pitchFamily="18" charset="0"/>
            </a:endParaRPr>
          </a:p>
          <a:p>
            <a:pPr algn="just"/>
            <a:r>
              <a:rPr lang="en-US" sz="2200" dirty="0" smtClean="0">
                <a:cs typeface="Times New Roman" pitchFamily="18" charset="0"/>
              </a:rPr>
              <a:t> </a:t>
            </a:r>
            <a:r>
              <a:rPr lang="en-IN" sz="2200" dirty="0" smtClean="0">
                <a:cs typeface="Times New Roman" pitchFamily="18" charset="0"/>
              </a:rPr>
              <a:t>The WVD of a signal        is defined in the frequency-domain as:</a:t>
            </a:r>
          </a:p>
          <a:p>
            <a:pPr algn="just"/>
            <a:endParaRPr lang="en-IN" sz="2200" dirty="0" smtClean="0">
              <a:cs typeface="Times New Roman" pitchFamily="18" charset="0"/>
            </a:endParaRPr>
          </a:p>
        </p:txBody>
      </p:sp>
      <p:graphicFrame>
        <p:nvGraphicFramePr>
          <p:cNvPr id="16386" name="Object 7"/>
          <p:cNvGraphicFramePr>
            <a:graphicFrameLocks noChangeAspect="1"/>
          </p:cNvGraphicFramePr>
          <p:nvPr/>
        </p:nvGraphicFramePr>
        <p:xfrm>
          <a:off x="2257425" y="3573463"/>
          <a:ext cx="3821113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5" name="Equation" r:id="rId3" imgW="2336800" imgH="469900" progId="Equation.3">
                  <p:embed/>
                </p:oleObj>
              </mc:Choice>
              <mc:Fallback>
                <p:oleObj name="Equation" r:id="rId3" imgW="2336800" imgH="469900" progId="Equation.3">
                  <p:embed/>
                  <p:pic>
                    <p:nvPicPr>
                      <p:cNvPr id="0" name="Picture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425" y="3573463"/>
                        <a:ext cx="3821113" cy="7699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Wigner-Ville Distribution (WVD)</a:t>
            </a:r>
            <a:endParaRPr lang="en-US" sz="3200" dirty="0" smtClean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3487737" y="2854325"/>
          <a:ext cx="47466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6" name="Equation" r:id="rId5" imgW="279279" imgH="203112" progId="Equation.3">
                  <p:embed/>
                </p:oleObj>
              </mc:Choice>
              <mc:Fallback>
                <p:oleObj name="Equation" r:id="rId5" imgW="279279" imgH="203112" progId="Equation.3">
                  <p:embed/>
                  <p:pic>
                    <p:nvPicPr>
                      <p:cNvPr id="0" name="Picture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7737" y="2854325"/>
                        <a:ext cx="474663" cy="34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7"/>
          <p:cNvGraphicFramePr>
            <a:graphicFrameLocks noChangeAspect="1"/>
          </p:cNvGraphicFramePr>
          <p:nvPr/>
        </p:nvGraphicFramePr>
        <p:xfrm>
          <a:off x="3505200" y="4454525"/>
          <a:ext cx="47466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7" name="Equation" r:id="rId7" imgW="279279" imgH="203112" progId="Equation.3">
                  <p:embed/>
                </p:oleObj>
              </mc:Choice>
              <mc:Fallback>
                <p:oleObj name="Equation" r:id="rId7" imgW="279279" imgH="203112" progId="Equation.3">
                  <p:embed/>
                  <p:pic>
                    <p:nvPicPr>
                      <p:cNvPr id="0" name="Picture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454525"/>
                        <a:ext cx="474662" cy="34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7"/>
          <p:cNvGraphicFramePr>
            <a:graphicFrameLocks noChangeAspect="1"/>
          </p:cNvGraphicFramePr>
          <p:nvPr/>
        </p:nvGraphicFramePr>
        <p:xfrm>
          <a:off x="2109788" y="5334000"/>
          <a:ext cx="4424362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8" name="Equation" r:id="rId8" imgW="2705100" imgH="469900" progId="Equation.3">
                  <p:embed/>
                </p:oleObj>
              </mc:Choice>
              <mc:Fallback>
                <p:oleObj name="Equation" r:id="rId8" imgW="2705100" imgH="469900" progId="Equation.3">
                  <p:embed/>
                  <p:pic>
                    <p:nvPicPr>
                      <p:cNvPr id="0" name="Picture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788" y="5334000"/>
                        <a:ext cx="4424362" cy="7699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>Fourier’s work</a:t>
            </a:r>
            <a:endParaRPr lang="en-US" sz="32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1676400"/>
            <a:ext cx="7772400" cy="411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1807, J.B. Fourier: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All periodic functions can be expressed as a weighted sum of 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trigonometric functions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Denied publication by Lagrange, Legendre and Laplace</a:t>
            </a:r>
          </a:p>
          <a:p>
            <a:pPr marL="640080" marR="0" lvl="1" indent="-246888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1822: Fourier’s work was finally published</a:t>
            </a:r>
          </a:p>
          <a:p>
            <a:pPr marL="640080" marR="0" lvl="1" indent="-246888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</a:t>
            </a:r>
          </a:p>
          <a:p>
            <a:pPr marL="640080" marR="0" lvl="1" indent="-246888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</a:t>
            </a:r>
          </a:p>
          <a:p>
            <a:pPr marL="640080" marR="0" lvl="1" indent="-246888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1965, Cooley &amp; Tukey: Fast Fourier Transform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2857500" y="4705350"/>
            <a:ext cx="419100" cy="628650"/>
          </a:xfrm>
          <a:prstGeom prst="downArrow">
            <a:avLst>
              <a:gd name="adj1" fmla="val 50000"/>
              <a:gd name="adj2" fmla="val 3611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352800" y="4800600"/>
            <a:ext cx="1360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143 years</a:t>
            </a:r>
          </a:p>
        </p:txBody>
      </p:sp>
    </p:spTree>
    <p:extLst>
      <p:ext uri="{BB962C8B-B14F-4D97-AF65-F5344CB8AC3E}">
        <p14:creationId xmlns:p14="http://schemas.microsoft.com/office/powerpoint/2010/main" val="64320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Content Placeholder 2"/>
          <p:cNvSpPr>
            <a:spLocks noGrp="1"/>
          </p:cNvSpPr>
          <p:nvPr>
            <p:ph idx="1"/>
          </p:nvPr>
        </p:nvSpPr>
        <p:spPr>
          <a:xfrm>
            <a:off x="561975" y="1600200"/>
            <a:ext cx="7772400" cy="5257800"/>
          </a:xfrm>
        </p:spPr>
        <p:txBody>
          <a:bodyPr/>
          <a:lstStyle/>
          <a:p>
            <a:pPr algn="just">
              <a:buNone/>
            </a:pPr>
            <a:endParaRPr lang="en-IN" sz="2200" dirty="0" smtClean="0">
              <a:cs typeface="Times New Roman" pitchFamily="18" charset="0"/>
            </a:endParaRPr>
          </a:p>
          <a:p>
            <a:pPr algn="just"/>
            <a:r>
              <a:rPr lang="en-US" sz="2200" dirty="0" smtClean="0">
                <a:cs typeface="Times New Roman" pitchFamily="18" charset="0"/>
              </a:rPr>
              <a:t> </a:t>
            </a:r>
            <a:r>
              <a:rPr lang="en-IN" sz="2200" dirty="0" smtClean="0">
                <a:cs typeface="Times New Roman" pitchFamily="18" charset="0"/>
              </a:rPr>
              <a:t>The WVD of a multicomponent signal</a:t>
            </a:r>
          </a:p>
          <a:p>
            <a:pPr algn="just"/>
            <a:endParaRPr lang="en-IN" sz="2200" dirty="0" smtClean="0">
              <a:cs typeface="Times New Roman" pitchFamily="18" charset="0"/>
            </a:endParaRPr>
          </a:p>
          <a:p>
            <a:pPr algn="just">
              <a:buNone/>
            </a:pPr>
            <a:endParaRPr lang="en-IN" sz="2200" dirty="0" smtClean="0">
              <a:cs typeface="Times New Roman" pitchFamily="18" charset="0"/>
            </a:endParaRPr>
          </a:p>
          <a:p>
            <a:pPr algn="just"/>
            <a:endParaRPr lang="en-IN" sz="2200" dirty="0" smtClean="0">
              <a:cs typeface="Times New Roman" pitchFamily="18" charset="0"/>
            </a:endParaRPr>
          </a:p>
          <a:p>
            <a:pPr algn="just"/>
            <a:r>
              <a:rPr lang="en-US" sz="2200" dirty="0" smtClean="0">
                <a:cs typeface="Times New Roman" pitchFamily="18" charset="0"/>
              </a:rPr>
              <a:t> </a:t>
            </a:r>
            <a:r>
              <a:rPr lang="en-IN" sz="2200" dirty="0" smtClean="0">
                <a:cs typeface="Times New Roman" pitchFamily="18" charset="0"/>
              </a:rPr>
              <a:t>The WVD of a signal         is given by</a:t>
            </a:r>
          </a:p>
          <a:p>
            <a:pPr algn="just"/>
            <a:endParaRPr lang="en-IN" sz="2200" dirty="0" smtClean="0">
              <a:cs typeface="Times New Roman" pitchFamily="18" charset="0"/>
            </a:endParaRPr>
          </a:p>
          <a:p>
            <a:pPr algn="just"/>
            <a:endParaRPr lang="en-IN" sz="2200" dirty="0" smtClean="0">
              <a:cs typeface="Times New Roman" pitchFamily="18" charset="0"/>
            </a:endParaRPr>
          </a:p>
          <a:p>
            <a:pPr algn="just"/>
            <a:endParaRPr lang="en-IN" sz="2200" dirty="0" smtClean="0">
              <a:cs typeface="Times New Roman" pitchFamily="18" charset="0"/>
            </a:endParaRPr>
          </a:p>
          <a:p>
            <a:pPr algn="just"/>
            <a:endParaRPr lang="en-IN" sz="2200" dirty="0" smtClean="0">
              <a:cs typeface="Times New Roman" pitchFamily="18" charset="0"/>
            </a:endParaRPr>
          </a:p>
          <a:p>
            <a:pPr algn="just"/>
            <a:r>
              <a:rPr lang="en-IN" sz="2200" dirty="0" smtClean="0">
                <a:cs typeface="Times New Roman" pitchFamily="18" charset="0"/>
              </a:rPr>
              <a:t>The method based on WVD introduces the cross terms in the time-frequency domain. Problem!</a:t>
            </a:r>
          </a:p>
          <a:p>
            <a:pPr algn="just"/>
            <a:endParaRPr lang="en-IN" sz="2200" dirty="0" smtClean="0">
              <a:cs typeface="Times New Roman" pitchFamily="18" charset="0"/>
            </a:endParaRPr>
          </a:p>
          <a:p>
            <a:pPr algn="just"/>
            <a:endParaRPr lang="en-IN" sz="2200" dirty="0" smtClean="0">
              <a:cs typeface="Times New Roman" pitchFamily="18" charset="0"/>
            </a:endParaRPr>
          </a:p>
        </p:txBody>
      </p:sp>
      <p:graphicFrame>
        <p:nvGraphicFramePr>
          <p:cNvPr id="16386" name="Object 7"/>
          <p:cNvGraphicFramePr>
            <a:graphicFrameLocks noChangeAspect="1"/>
          </p:cNvGraphicFramePr>
          <p:nvPr/>
        </p:nvGraphicFramePr>
        <p:xfrm>
          <a:off x="3468688" y="2698750"/>
          <a:ext cx="1454150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6" name="Equation" r:id="rId3" imgW="888614" imgH="431613" progId="Equation.3">
                  <p:embed/>
                </p:oleObj>
              </mc:Choice>
              <mc:Fallback>
                <p:oleObj name="Equation" r:id="rId3" imgW="888614" imgH="431613" progId="Equation.3">
                  <p:embed/>
                  <p:pic>
                    <p:nvPicPr>
                      <p:cNvPr id="0" name="Picture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8688" y="2698750"/>
                        <a:ext cx="1454150" cy="7064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Cross Terms in WVD</a:t>
            </a:r>
            <a:endParaRPr lang="en-US" sz="3200" dirty="0" smtClean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715000" y="2057400"/>
          <a:ext cx="47466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7" name="Equation" r:id="rId5" imgW="279279" imgH="203112" progId="Equation.3">
                  <p:embed/>
                </p:oleObj>
              </mc:Choice>
              <mc:Fallback>
                <p:oleObj name="Equation" r:id="rId5" imgW="279279" imgH="203112" progId="Equation.3">
                  <p:embed/>
                  <p:pic>
                    <p:nvPicPr>
                      <p:cNvPr id="0" name="Picture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057400"/>
                        <a:ext cx="474663" cy="34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7"/>
          <p:cNvGraphicFramePr>
            <a:graphicFrameLocks noChangeAspect="1"/>
          </p:cNvGraphicFramePr>
          <p:nvPr/>
        </p:nvGraphicFramePr>
        <p:xfrm>
          <a:off x="3581400" y="3657600"/>
          <a:ext cx="47466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8" name="Equation" r:id="rId7" imgW="279279" imgH="203112" progId="Equation.3">
                  <p:embed/>
                </p:oleObj>
              </mc:Choice>
              <mc:Fallback>
                <p:oleObj name="Equation" r:id="rId7" imgW="279279" imgH="203112" progId="Equation.3">
                  <p:embed/>
                  <p:pic>
                    <p:nvPicPr>
                      <p:cNvPr id="0" name="Picture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657600"/>
                        <a:ext cx="474662" cy="34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3" name="Object 7"/>
          <p:cNvGraphicFramePr>
            <a:graphicFrameLocks noChangeAspect="1"/>
          </p:cNvGraphicFramePr>
          <p:nvPr/>
        </p:nvGraphicFramePr>
        <p:xfrm>
          <a:off x="2032000" y="4406900"/>
          <a:ext cx="4632325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9" name="Equation" r:id="rId8" imgW="2832100" imgH="609600" progId="Equation.3">
                  <p:embed/>
                </p:oleObj>
              </mc:Choice>
              <mc:Fallback>
                <p:oleObj name="Equation" r:id="rId8" imgW="2832100" imgH="609600" progId="Equation.3">
                  <p:embed/>
                  <p:pic>
                    <p:nvPicPr>
                      <p:cNvPr id="0" name="Picture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4406900"/>
                        <a:ext cx="4632325" cy="9969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Content Placeholder 2"/>
          <p:cNvSpPr>
            <a:spLocks noGrp="1"/>
          </p:cNvSpPr>
          <p:nvPr>
            <p:ph idx="1"/>
          </p:nvPr>
        </p:nvSpPr>
        <p:spPr>
          <a:xfrm>
            <a:off x="561975" y="1600200"/>
            <a:ext cx="7772400" cy="5257800"/>
          </a:xfrm>
        </p:spPr>
        <p:txBody>
          <a:bodyPr/>
          <a:lstStyle/>
          <a:p>
            <a:pPr algn="just"/>
            <a:endParaRPr lang="en-IN" sz="2200" dirty="0" smtClean="0">
              <a:cs typeface="Times New Roman" pitchFamily="18" charset="0"/>
            </a:endParaRPr>
          </a:p>
          <a:p>
            <a:pPr algn="just"/>
            <a:endParaRPr lang="en-IN" sz="2200" dirty="0" smtClean="0">
              <a:cs typeface="Times New Roman" pitchFamily="18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Example 1</a:t>
            </a:r>
            <a:endParaRPr lang="en-US" sz="3200" dirty="0" smtClean="0"/>
          </a:p>
        </p:txBody>
      </p:sp>
      <p:pic>
        <p:nvPicPr>
          <p:cNvPr id="563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76400"/>
            <a:ext cx="501015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1776413"/>
            <a:ext cx="3962400" cy="325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1143000" y="5562600"/>
            <a:ext cx="34006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008080"/>
                </a:solidFill>
              </a:rPr>
              <a:t>Time domain (sum of two </a:t>
            </a:r>
          </a:p>
          <a:p>
            <a:pPr algn="ctr"/>
            <a:r>
              <a:rPr lang="en-US" b="1" dirty="0" smtClean="0">
                <a:solidFill>
                  <a:srgbClr val="008080"/>
                </a:solidFill>
              </a:rPr>
              <a:t>linear chirp signals with </a:t>
            </a:r>
          </a:p>
          <a:p>
            <a:pPr algn="ctr"/>
            <a:r>
              <a:rPr lang="en-US" b="1" dirty="0" smtClean="0">
                <a:solidFill>
                  <a:srgbClr val="008080"/>
                </a:solidFill>
              </a:rPr>
              <a:t>positive-</a:t>
            </a:r>
            <a:r>
              <a:rPr lang="en-US" b="1" dirty="0" err="1" smtClean="0">
                <a:solidFill>
                  <a:srgbClr val="008080"/>
                </a:solidFill>
              </a:rPr>
              <a:t>nagative</a:t>
            </a:r>
            <a:r>
              <a:rPr lang="en-US" b="1" dirty="0" smtClean="0">
                <a:solidFill>
                  <a:srgbClr val="008080"/>
                </a:solidFill>
              </a:rPr>
              <a:t> chirp rates)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38800" y="5562600"/>
            <a:ext cx="2802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8080"/>
                </a:solidFill>
              </a:rPr>
              <a:t>Time-frequency domain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Content Placeholder 2"/>
          <p:cNvSpPr>
            <a:spLocks noGrp="1"/>
          </p:cNvSpPr>
          <p:nvPr>
            <p:ph idx="1"/>
          </p:nvPr>
        </p:nvSpPr>
        <p:spPr>
          <a:xfrm>
            <a:off x="561975" y="1600200"/>
            <a:ext cx="7772400" cy="5257800"/>
          </a:xfrm>
        </p:spPr>
        <p:txBody>
          <a:bodyPr/>
          <a:lstStyle/>
          <a:p>
            <a:pPr algn="just"/>
            <a:endParaRPr lang="en-IN" sz="2200" dirty="0" smtClean="0">
              <a:cs typeface="Times New Roman" pitchFamily="18" charset="0"/>
            </a:endParaRPr>
          </a:p>
          <a:p>
            <a:pPr algn="just"/>
            <a:endParaRPr lang="en-IN" sz="2200" dirty="0" smtClean="0">
              <a:cs typeface="Times New Roman" pitchFamily="18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Example 2</a:t>
            </a:r>
            <a:endParaRPr lang="en-US" sz="32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5638800" y="5562600"/>
            <a:ext cx="2802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8080"/>
                </a:solidFill>
              </a:rPr>
              <a:t>Time-frequency domain</a:t>
            </a:r>
            <a:endParaRPr 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752600"/>
            <a:ext cx="411480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752600"/>
            <a:ext cx="42481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1143000" y="5562600"/>
            <a:ext cx="33413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008080"/>
                </a:solidFill>
              </a:rPr>
              <a:t>Time domain (sum of two </a:t>
            </a:r>
          </a:p>
          <a:p>
            <a:pPr algn="ctr"/>
            <a:r>
              <a:rPr lang="en-US" b="1" dirty="0" smtClean="0">
                <a:solidFill>
                  <a:srgbClr val="008080"/>
                </a:solidFill>
              </a:rPr>
              <a:t>linear chirp signals with </a:t>
            </a:r>
          </a:p>
          <a:p>
            <a:pPr algn="ctr"/>
            <a:r>
              <a:rPr lang="en-US" b="1" dirty="0" smtClean="0">
                <a:solidFill>
                  <a:srgbClr val="008080"/>
                </a:solidFill>
              </a:rPr>
              <a:t>positive-positive chirp rates)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Content Placeholder 2"/>
          <p:cNvSpPr>
            <a:spLocks noGrp="1"/>
          </p:cNvSpPr>
          <p:nvPr>
            <p:ph idx="1"/>
          </p:nvPr>
        </p:nvSpPr>
        <p:spPr>
          <a:xfrm>
            <a:off x="561975" y="1600200"/>
            <a:ext cx="7772400" cy="5257800"/>
          </a:xfrm>
        </p:spPr>
        <p:txBody>
          <a:bodyPr/>
          <a:lstStyle/>
          <a:p>
            <a:pPr algn="just"/>
            <a:endParaRPr lang="en-IN" sz="2200" dirty="0" smtClean="0">
              <a:cs typeface="Times New Roman" pitchFamily="18" charset="0"/>
            </a:endParaRPr>
          </a:p>
          <a:p>
            <a:pPr algn="just"/>
            <a:endParaRPr lang="en-IN" sz="2200" dirty="0" smtClean="0">
              <a:cs typeface="Times New Roman" pitchFamily="18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Example 3</a:t>
            </a:r>
            <a:endParaRPr lang="en-US" sz="32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5638800" y="5562600"/>
            <a:ext cx="2802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8080"/>
                </a:solidFill>
              </a:rPr>
              <a:t>Time-frequency domain</a:t>
            </a:r>
            <a:endParaRPr 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752600"/>
            <a:ext cx="431482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1025" y="1752601"/>
            <a:ext cx="421957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1143000" y="5562600"/>
            <a:ext cx="30099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008080"/>
                </a:solidFill>
              </a:rPr>
              <a:t>Time domain (sum of two </a:t>
            </a:r>
          </a:p>
          <a:p>
            <a:pPr algn="ctr"/>
            <a:r>
              <a:rPr lang="en-US" b="1" dirty="0" smtClean="0">
                <a:solidFill>
                  <a:srgbClr val="008080"/>
                </a:solidFill>
              </a:rPr>
              <a:t>separated  bands of  </a:t>
            </a:r>
          </a:p>
          <a:p>
            <a:pPr algn="ctr"/>
            <a:r>
              <a:rPr lang="en-US" b="1" dirty="0" smtClean="0">
                <a:solidFill>
                  <a:srgbClr val="008080"/>
                </a:solidFill>
              </a:rPr>
              <a:t> frequency components)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Content Placeholder 2"/>
          <p:cNvSpPr>
            <a:spLocks noGrp="1"/>
          </p:cNvSpPr>
          <p:nvPr>
            <p:ph idx="1"/>
          </p:nvPr>
        </p:nvSpPr>
        <p:spPr>
          <a:xfrm>
            <a:off x="561975" y="1600200"/>
            <a:ext cx="7772400" cy="5257800"/>
          </a:xfrm>
        </p:spPr>
        <p:txBody>
          <a:bodyPr/>
          <a:lstStyle/>
          <a:p>
            <a:pPr algn="just"/>
            <a:r>
              <a:rPr lang="en-US" dirty="0" smtClean="0"/>
              <a:t> </a:t>
            </a:r>
            <a:r>
              <a:rPr lang="en-IN" sz="2200" dirty="0" smtClean="0">
                <a:cs typeface="Times New Roman" pitchFamily="18" charset="0"/>
              </a:rPr>
              <a:t>Kernel design</a:t>
            </a:r>
          </a:p>
          <a:p>
            <a:pPr algn="just"/>
            <a:endParaRPr lang="en-IN" sz="2200" dirty="0" smtClean="0">
              <a:cs typeface="Times New Roman" pitchFamily="18" charset="0"/>
            </a:endParaRPr>
          </a:p>
          <a:p>
            <a:pPr algn="just"/>
            <a:r>
              <a:rPr lang="en-IN" sz="2200" dirty="0" smtClean="0">
                <a:cs typeface="Times New Roman" pitchFamily="18" charset="0"/>
              </a:rPr>
              <a:t>Wavelet  decomposition</a:t>
            </a:r>
          </a:p>
          <a:p>
            <a:pPr algn="just"/>
            <a:endParaRPr lang="en-IN" sz="2200" dirty="0" smtClean="0">
              <a:cs typeface="Times New Roman" pitchFamily="18" charset="0"/>
            </a:endParaRPr>
          </a:p>
          <a:p>
            <a:pPr algn="just"/>
            <a:r>
              <a:rPr lang="en-IN" sz="2200" dirty="0" smtClean="0">
                <a:cs typeface="Times New Roman" pitchFamily="18" charset="0"/>
              </a:rPr>
              <a:t>Perfect reconstruction filter bank</a:t>
            </a:r>
          </a:p>
          <a:p>
            <a:pPr algn="just"/>
            <a:endParaRPr lang="en-IN" sz="2200" dirty="0" smtClean="0">
              <a:cs typeface="Times New Roman" pitchFamily="18" charset="0"/>
            </a:endParaRPr>
          </a:p>
          <a:p>
            <a:pPr algn="just"/>
            <a:r>
              <a:rPr lang="en-IN" sz="2200" b="1" dirty="0" smtClean="0">
                <a:cs typeface="Times New Roman" pitchFamily="18" charset="0"/>
              </a:rPr>
              <a:t>Fourier-Bessel decomposition</a:t>
            </a:r>
          </a:p>
          <a:p>
            <a:pPr algn="just"/>
            <a:endParaRPr lang="en-IN" sz="2200" dirty="0" smtClean="0">
              <a:cs typeface="Times New Roman" pitchFamily="18" charset="0"/>
            </a:endParaRPr>
          </a:p>
          <a:p>
            <a:pPr algn="just"/>
            <a:r>
              <a:rPr lang="en-IN" sz="2200" dirty="0" smtClean="0">
                <a:cs typeface="Times New Roman" pitchFamily="18" charset="0"/>
              </a:rPr>
              <a:t>Image processing  </a:t>
            </a:r>
          </a:p>
          <a:p>
            <a:pPr algn="just">
              <a:buNone/>
            </a:pPr>
            <a:r>
              <a:rPr lang="en-IN" sz="2200" dirty="0" smtClean="0">
                <a:cs typeface="Times New Roman" pitchFamily="18" charset="0"/>
              </a:rPr>
              <a:t>       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Methods for  Reduction of Cross Terms </a:t>
            </a:r>
            <a:endParaRPr lang="en-US" sz="3200" dirty="0" smtClean="0"/>
          </a:p>
        </p:txBody>
      </p:sp>
      <p:pic>
        <p:nvPicPr>
          <p:cNvPr id="5939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1219200"/>
            <a:ext cx="23717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1" y="2819400"/>
            <a:ext cx="220979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40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4500" y="4510087"/>
            <a:ext cx="2324100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5410200" y="6248400"/>
            <a:ext cx="37122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8080"/>
                </a:solidFill>
              </a:rPr>
              <a:t>Cross terms free time-frequency </a:t>
            </a:r>
          </a:p>
          <a:p>
            <a:r>
              <a:rPr lang="en-US" b="1" dirty="0" smtClean="0">
                <a:solidFill>
                  <a:srgbClr val="008080"/>
                </a:solidFill>
              </a:rPr>
              <a:t>domain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5867400"/>
            <a:ext cx="4608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Matlab codes: Time-frequency toolbox</a:t>
            </a:r>
          </a:p>
          <a:p>
            <a:r>
              <a:rPr lang="en-IN" dirty="0" smtClean="0"/>
              <a:t>http://tftb.nongnu.org/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465138" y="1676400"/>
            <a:ext cx="8345487" cy="4826000"/>
          </a:xfrm>
        </p:spPr>
        <p:txBody>
          <a:bodyPr>
            <a:normAutofit/>
          </a:bodyPr>
          <a:lstStyle/>
          <a:p>
            <a:pPr algn="just"/>
            <a:r>
              <a:rPr lang="en-US" sz="2200" dirty="0" smtClean="0"/>
              <a:t> The HHT is especially suited for analyzing non-linear and non-stationary signals</a:t>
            </a:r>
          </a:p>
          <a:p>
            <a:pPr algn="just">
              <a:buNone/>
            </a:pPr>
            <a:endParaRPr lang="en-US" sz="2200" dirty="0" smtClean="0"/>
          </a:p>
          <a:p>
            <a:pPr algn="just"/>
            <a:r>
              <a:rPr lang="en-US" sz="2200" dirty="0" smtClean="0"/>
              <a:t>It has two parts: Empirical mode decomposition (EMD) and Hilbert spectral analysis (HSA)</a:t>
            </a:r>
          </a:p>
          <a:p>
            <a:pPr algn="just"/>
            <a:endParaRPr lang="en-US" sz="2200" dirty="0" smtClean="0"/>
          </a:p>
          <a:p>
            <a:pPr algn="just"/>
            <a:r>
              <a:rPr lang="en-US" sz="2200" dirty="0" smtClean="0"/>
              <a:t>EMD method provides a set of narrow-band signals known as intrinsic mode functions (IMFs)</a:t>
            </a:r>
          </a:p>
          <a:p>
            <a:pPr algn="just"/>
            <a:endParaRPr lang="en-US" sz="2200" dirty="0" smtClean="0"/>
          </a:p>
          <a:p>
            <a:pPr algn="just"/>
            <a:r>
              <a:rPr lang="en-US" sz="2200" dirty="0" smtClean="0"/>
              <a:t>The HSA is used to compute the amplitude envelope and instantaneous frequency of the individual IMF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algn="just"/>
            <a:endParaRPr lang="en-US" dirty="0" smtClean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Hilbert-Huang Transform (HHT) 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EMD Method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229600" cy="5334000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IN" sz="2800" dirty="0" smtClean="0"/>
              <a:t>The EMD method is an adaptive, and data dependent method</a:t>
            </a:r>
          </a:p>
          <a:p>
            <a:pPr algn="just"/>
            <a:endParaRPr lang="en-IN" sz="2800" dirty="0" smtClean="0"/>
          </a:p>
          <a:p>
            <a:pPr algn="just"/>
            <a:r>
              <a:rPr lang="en-IN" sz="2800" dirty="0" smtClean="0"/>
              <a:t>The EMD method does not require any condition about the stationary and linearity of the signal</a:t>
            </a:r>
          </a:p>
          <a:p>
            <a:pPr algn="just"/>
            <a:endParaRPr lang="en-IN" sz="2800" dirty="0" smtClean="0"/>
          </a:p>
          <a:p>
            <a:pPr algn="just"/>
            <a:r>
              <a:rPr lang="en-IN" sz="2800" dirty="0" smtClean="0"/>
              <a:t>The aim of the EMD method is to decompose the nonlinear and nonstationary signal x(t) into a sum of intrinsic mode functions</a:t>
            </a:r>
          </a:p>
          <a:p>
            <a:pPr algn="just"/>
            <a:endParaRPr lang="en-IN" sz="2800" dirty="0" smtClean="0"/>
          </a:p>
          <a:p>
            <a:pPr algn="just">
              <a:buNone/>
            </a:pPr>
            <a:r>
              <a:rPr lang="en-IN" sz="2800" dirty="0" smtClean="0">
                <a:cs typeface="Times New Roman" pitchFamily="18" charset="0"/>
              </a:rPr>
              <a:t>     Each IMF satisfies two basic conditions:</a:t>
            </a:r>
          </a:p>
          <a:p>
            <a:pPr algn="just">
              <a:buNone/>
            </a:pPr>
            <a:endParaRPr lang="en-IN" sz="2800" dirty="0" smtClean="0">
              <a:cs typeface="Times New Roman" pitchFamily="18" charset="0"/>
            </a:endParaRPr>
          </a:p>
          <a:p>
            <a:pPr algn="just">
              <a:buNone/>
            </a:pPr>
            <a:r>
              <a:rPr lang="en-IN" sz="2800" dirty="0" smtClean="0">
                <a:cs typeface="Times New Roman" pitchFamily="18" charset="0"/>
              </a:rPr>
              <a:t>(</a:t>
            </a:r>
            <a:r>
              <a:rPr lang="en-IN" sz="2800" dirty="0" err="1" smtClean="0">
                <a:cs typeface="Times New Roman" pitchFamily="18" charset="0"/>
              </a:rPr>
              <a:t>i</a:t>
            </a:r>
            <a:r>
              <a:rPr lang="en-IN" sz="2800" dirty="0" smtClean="0">
                <a:cs typeface="Times New Roman" pitchFamily="18" charset="0"/>
              </a:rPr>
              <a:t>) The complete data set, the number of extrema and the number     of   zero crossings must be the same or differ at most by one</a:t>
            </a:r>
          </a:p>
          <a:p>
            <a:pPr algn="just">
              <a:buNone/>
            </a:pPr>
            <a:endParaRPr lang="en-IN" sz="2800" dirty="0" smtClean="0">
              <a:cs typeface="Times New Roman" pitchFamily="18" charset="0"/>
            </a:endParaRPr>
          </a:p>
          <a:p>
            <a:pPr algn="just">
              <a:buNone/>
            </a:pPr>
            <a:r>
              <a:rPr lang="en-IN" sz="2800" dirty="0" smtClean="0">
                <a:cs typeface="Times New Roman" pitchFamily="18" charset="0"/>
              </a:rPr>
              <a:t>(ii) The mean value of the envelope defined by the local maxima and   local minima is zero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EMD Method                                      (Contd…)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304800" y="1501488"/>
            <a:ext cx="86868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</a:pPr>
            <a:r>
              <a:rPr lang="en-US" sz="2200" b="1" dirty="0" smtClean="0"/>
              <a:t>Step 1</a:t>
            </a:r>
            <a:r>
              <a:rPr lang="en-US" sz="2200" b="1" smtClean="0"/>
              <a:t>:</a:t>
            </a:r>
            <a:r>
              <a:rPr lang="en-US" sz="2200" smtClean="0"/>
              <a:t> Compute </a:t>
            </a:r>
            <a:r>
              <a:rPr lang="en-US" sz="2200" dirty="0" smtClean="0"/>
              <a:t>the upper and lower envelopes of the </a:t>
            </a:r>
            <a:r>
              <a:rPr lang="en-US" sz="2200" smtClean="0"/>
              <a:t>signal </a:t>
            </a:r>
            <a:r>
              <a:rPr lang="en-US" sz="2200" i="1" smtClean="0"/>
              <a:t> x(t) </a:t>
            </a:r>
            <a:r>
              <a:rPr lang="en-US" sz="2200" smtClean="0"/>
              <a:t>and </a:t>
            </a:r>
            <a:r>
              <a:rPr lang="en-US" sz="2200" dirty="0" smtClean="0"/>
              <a:t>their mean </a:t>
            </a:r>
            <a:r>
              <a:rPr lang="en-US" sz="2200" smtClean="0"/>
              <a:t>value </a:t>
            </a:r>
            <a:r>
              <a:rPr lang="en-US" sz="2200" i="1" smtClean="0"/>
              <a:t>m</a:t>
            </a:r>
            <a:r>
              <a:rPr lang="en-US" sz="2200" i="1" baseline="-25000" smtClean="0"/>
              <a:t>1</a:t>
            </a:r>
            <a:r>
              <a:rPr lang="en-US" sz="2200" i="1" smtClean="0"/>
              <a:t>(t)</a:t>
            </a:r>
          </a:p>
          <a:p>
            <a:pPr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</a:pPr>
            <a:r>
              <a:rPr lang="en-US" sz="2200" b="1" smtClean="0"/>
              <a:t>Step </a:t>
            </a:r>
            <a:r>
              <a:rPr lang="en-US" sz="2200" b="1" dirty="0" smtClean="0"/>
              <a:t>2</a:t>
            </a:r>
            <a:r>
              <a:rPr lang="en-US" sz="2200" smtClean="0"/>
              <a:t>: Compute </a:t>
            </a:r>
            <a:r>
              <a:rPr lang="en-US" sz="2200" i="1" dirty="0" smtClean="0"/>
              <a:t>h</a:t>
            </a:r>
            <a:r>
              <a:rPr lang="en-US" sz="2200" i="1" baseline="-25000" dirty="0" smtClean="0"/>
              <a:t>1</a:t>
            </a:r>
            <a:r>
              <a:rPr lang="en-US" sz="2200" i="1" dirty="0" smtClean="0"/>
              <a:t>(t)=</a:t>
            </a:r>
            <a:r>
              <a:rPr lang="en-US" sz="2200" i="1" smtClean="0"/>
              <a:t>x(t)-m</a:t>
            </a:r>
            <a:r>
              <a:rPr lang="en-US" sz="2200" i="1" baseline="-25000" smtClean="0"/>
              <a:t>1</a:t>
            </a:r>
            <a:r>
              <a:rPr lang="en-US" sz="2200" i="1" smtClean="0"/>
              <a:t>(t)</a:t>
            </a:r>
            <a:endParaRPr lang="en-US" sz="2200" b="1" i="1" smtClean="0"/>
          </a:p>
          <a:p>
            <a:pPr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</a:pPr>
            <a:r>
              <a:rPr lang="en-US" sz="2200" b="1" smtClean="0"/>
              <a:t>Step </a:t>
            </a:r>
            <a:r>
              <a:rPr lang="en-US" sz="2200" b="1" dirty="0" smtClean="0"/>
              <a:t>3</a:t>
            </a:r>
            <a:r>
              <a:rPr lang="en-US" sz="2200" dirty="0" smtClean="0"/>
              <a:t>: Check if </a:t>
            </a:r>
            <a:r>
              <a:rPr lang="en-US" sz="2200" i="1" dirty="0" smtClean="0"/>
              <a:t>h</a:t>
            </a:r>
            <a:r>
              <a:rPr lang="en-US" sz="2200" i="1" baseline="-25000" dirty="0" smtClean="0"/>
              <a:t>1</a:t>
            </a:r>
            <a:r>
              <a:rPr lang="en-US" sz="2200" i="1" dirty="0" smtClean="0"/>
              <a:t>(t)</a:t>
            </a:r>
            <a:r>
              <a:rPr lang="en-US" sz="2200" dirty="0" smtClean="0"/>
              <a:t> satisfies </a:t>
            </a:r>
            <a:r>
              <a:rPr lang="en-US" sz="2200" smtClean="0"/>
              <a:t>the IMF conditions.</a:t>
            </a:r>
          </a:p>
          <a:p>
            <a:pPr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</a:pPr>
            <a:r>
              <a:rPr lang="en-US" sz="2200" b="1" smtClean="0"/>
              <a:t>Step </a:t>
            </a:r>
            <a:r>
              <a:rPr lang="en-US" sz="2200" b="1" dirty="0" smtClean="0"/>
              <a:t>4</a:t>
            </a:r>
            <a:r>
              <a:rPr lang="en-US" sz="2200" dirty="0" smtClean="0"/>
              <a:t>: If not, use </a:t>
            </a:r>
            <a:r>
              <a:rPr lang="en-US" sz="2200" i="1" dirty="0" smtClean="0"/>
              <a:t>h</a:t>
            </a:r>
            <a:r>
              <a:rPr lang="en-US" sz="2200" i="1" baseline="-25000" dirty="0" smtClean="0"/>
              <a:t>2</a:t>
            </a:r>
            <a:r>
              <a:rPr lang="en-US" sz="2200" i="1" dirty="0" smtClean="0"/>
              <a:t>(t)= h</a:t>
            </a:r>
            <a:r>
              <a:rPr lang="en-US" sz="2200" i="1" baseline="-25000" dirty="0" smtClean="0"/>
              <a:t>1</a:t>
            </a:r>
            <a:r>
              <a:rPr lang="en-US" sz="2200" i="1" dirty="0" smtClean="0"/>
              <a:t>(t)-m</a:t>
            </a:r>
            <a:r>
              <a:rPr lang="en-US" sz="2200" i="1" baseline="-25000" dirty="0" smtClean="0"/>
              <a:t>2</a:t>
            </a:r>
            <a:r>
              <a:rPr lang="en-US" sz="2200" i="1" dirty="0" smtClean="0"/>
              <a:t>(t) </a:t>
            </a:r>
            <a:r>
              <a:rPr lang="en-US" sz="2200" dirty="0" smtClean="0"/>
              <a:t>to obtain new </a:t>
            </a:r>
            <a:r>
              <a:rPr lang="en-US" sz="2200" i="1" dirty="0" smtClean="0"/>
              <a:t>h</a:t>
            </a:r>
            <a:r>
              <a:rPr lang="en-US" sz="2200" dirty="0" smtClean="0"/>
              <a:t>, where </a:t>
            </a:r>
            <a:r>
              <a:rPr lang="en-US" sz="2200" i="1" dirty="0" smtClean="0"/>
              <a:t>m</a:t>
            </a:r>
            <a:r>
              <a:rPr lang="en-US" sz="2200" i="1" baseline="-25000" dirty="0" smtClean="0"/>
              <a:t>2</a:t>
            </a:r>
            <a:r>
              <a:rPr lang="en-US" sz="2200" i="1" dirty="0" smtClean="0"/>
              <a:t>(t</a:t>
            </a:r>
            <a:r>
              <a:rPr lang="en-US" sz="2200" i="1" smtClean="0"/>
              <a:t>)</a:t>
            </a:r>
            <a:r>
              <a:rPr lang="en-US" sz="2200" smtClean="0"/>
              <a:t> is computed </a:t>
            </a:r>
            <a:r>
              <a:rPr lang="en-US" sz="2200" dirty="0" smtClean="0"/>
              <a:t>from </a:t>
            </a:r>
            <a:r>
              <a:rPr lang="en-US" sz="2200" i="1" dirty="0" smtClean="0"/>
              <a:t>h</a:t>
            </a:r>
            <a:r>
              <a:rPr lang="en-US" sz="2200" i="1" baseline="-25000" dirty="0" smtClean="0"/>
              <a:t>1</a:t>
            </a:r>
            <a:r>
              <a:rPr lang="en-US" sz="2200" i="1" dirty="0" smtClean="0"/>
              <a:t>(t) </a:t>
            </a:r>
            <a:r>
              <a:rPr lang="en-US" sz="2200" dirty="0" smtClean="0"/>
              <a:t>as </a:t>
            </a:r>
            <a:r>
              <a:rPr lang="en-US" sz="2200" smtClean="0"/>
              <a:t>in step 1.</a:t>
            </a:r>
          </a:p>
          <a:p>
            <a:pPr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</a:pPr>
            <a:r>
              <a:rPr lang="en-US" sz="2200" b="1" smtClean="0"/>
              <a:t>Step </a:t>
            </a:r>
            <a:r>
              <a:rPr lang="en-US" sz="2200" b="1" dirty="0" smtClean="0"/>
              <a:t>5</a:t>
            </a:r>
            <a:r>
              <a:rPr lang="en-US" sz="2200" dirty="0" smtClean="0"/>
              <a:t>: Continue until an </a:t>
            </a:r>
            <a:r>
              <a:rPr lang="en-US" sz="2200" i="1" dirty="0" err="1" smtClean="0"/>
              <a:t>h</a:t>
            </a:r>
            <a:r>
              <a:rPr lang="en-US" sz="2200" i="1" baseline="-25000" dirty="0" err="1" smtClean="0"/>
              <a:t>k</a:t>
            </a:r>
            <a:r>
              <a:rPr lang="en-US" sz="2200" i="1" dirty="0" smtClean="0"/>
              <a:t>(t)</a:t>
            </a:r>
            <a:r>
              <a:rPr lang="en-US" sz="2200" dirty="0" smtClean="0"/>
              <a:t> satisfies </a:t>
            </a:r>
            <a:r>
              <a:rPr lang="en-US" sz="2200" smtClean="0"/>
              <a:t>the IMF conditions. </a:t>
            </a:r>
            <a:r>
              <a:rPr lang="en-US" sz="2200" dirty="0" smtClean="0"/>
              <a:t>When done, </a:t>
            </a:r>
            <a:r>
              <a:rPr lang="en-US" sz="2200" i="1" dirty="0" smtClean="0"/>
              <a:t>c</a:t>
            </a:r>
            <a:r>
              <a:rPr lang="en-US" sz="2200" i="1" baseline="-25000" dirty="0" smtClean="0"/>
              <a:t>1</a:t>
            </a:r>
            <a:r>
              <a:rPr lang="en-US" sz="2200" i="1" dirty="0" smtClean="0"/>
              <a:t>(t)=</a:t>
            </a:r>
            <a:r>
              <a:rPr lang="en-US" sz="2200" i="1" dirty="0" err="1" smtClean="0"/>
              <a:t>h</a:t>
            </a:r>
            <a:r>
              <a:rPr lang="en-US" sz="2200" i="1" baseline="-25000" dirty="0" err="1" smtClean="0"/>
              <a:t>k</a:t>
            </a:r>
            <a:r>
              <a:rPr lang="en-US" sz="2200" i="1" dirty="0" smtClean="0"/>
              <a:t>(t)</a:t>
            </a:r>
            <a:r>
              <a:rPr lang="en-US" sz="2200" dirty="0" smtClean="0"/>
              <a:t> is the </a:t>
            </a:r>
            <a:r>
              <a:rPr lang="en-US" sz="2200" smtClean="0"/>
              <a:t>first IMF.</a:t>
            </a:r>
          </a:p>
          <a:p>
            <a:pPr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</a:pPr>
            <a:r>
              <a:rPr lang="en-US" sz="2200" b="1" dirty="0" smtClean="0"/>
              <a:t>Step 6</a:t>
            </a:r>
            <a:r>
              <a:rPr lang="en-US" sz="2200" dirty="0" smtClean="0"/>
              <a:t>: Consider the </a:t>
            </a:r>
            <a:r>
              <a:rPr lang="en-US" sz="2200" i="1" dirty="0" smtClean="0"/>
              <a:t>r(t)=x(t)-c</a:t>
            </a:r>
            <a:r>
              <a:rPr lang="en-US" sz="2200" i="1" baseline="-25000" dirty="0" smtClean="0"/>
              <a:t>1</a:t>
            </a:r>
            <a:r>
              <a:rPr lang="en-US" sz="2200" i="1" dirty="0" smtClean="0"/>
              <a:t>(t) </a:t>
            </a:r>
            <a:r>
              <a:rPr lang="en-US" sz="2200" dirty="0" smtClean="0"/>
              <a:t>as the new signal, continue from Step 1 to get the other  higher IMFs, </a:t>
            </a:r>
            <a:r>
              <a:rPr lang="en-US" sz="2200" smtClean="0"/>
              <a:t>upto </a:t>
            </a:r>
            <a:r>
              <a:rPr lang="en-US" sz="2200" i="1" smtClean="0"/>
              <a:t>c</a:t>
            </a:r>
            <a:r>
              <a:rPr lang="en-US" sz="2200" i="1" baseline="-25000" smtClean="0"/>
              <a:t>N</a:t>
            </a:r>
            <a:r>
              <a:rPr lang="en-US" sz="2200" i="1" smtClean="0"/>
              <a:t>(t). </a:t>
            </a:r>
          </a:p>
          <a:p>
            <a:pPr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</a:pPr>
            <a:r>
              <a:rPr lang="en-US" sz="2200" smtClean="0"/>
              <a:t>Process </a:t>
            </a:r>
            <a:r>
              <a:rPr lang="en-US" sz="2200" dirty="0" smtClean="0"/>
              <a:t>is continued until the residue becomes a monotonous function</a:t>
            </a:r>
            <a:endParaRPr lang="en-US" sz="2200" dirty="0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65263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68400" y="666750"/>
            <a:ext cx="7772400" cy="485775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IN" sz="2800" b="1" i="1" kern="0" dirty="0">
                <a:latin typeface="Arial" pitchFamily="34" charset="0"/>
                <a:ea typeface="+mj-ea"/>
                <a:cs typeface="Arial" pitchFamily="34" charset="0"/>
              </a:rPr>
              <a:t>Working Principle of EMD Method: Example  </a:t>
            </a:r>
            <a:r>
              <a:rPr lang="en-IN" sz="2800" i="1" kern="0" dirty="0">
                <a:latin typeface="Times New Roman" pitchFamily="-112" charset="0"/>
                <a:ea typeface="+mj-ea"/>
                <a:cs typeface="Times New Roman" pitchFamily="-112" charset="0"/>
              </a:rPr>
              <a:t/>
            </a:r>
            <a:br>
              <a:rPr lang="en-IN" sz="2800" i="1" kern="0" dirty="0">
                <a:latin typeface="Times New Roman" pitchFamily="-112" charset="0"/>
                <a:ea typeface="+mj-ea"/>
                <a:cs typeface="Times New Roman" pitchFamily="-112" charset="0"/>
              </a:rPr>
            </a:b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4648200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Matlab codes are available at </a:t>
            </a:r>
            <a:r>
              <a:rPr lang="en-IN" dirty="0" smtClean="0">
                <a:hlinkClick r:id="rId3"/>
              </a:rPr>
              <a:t>http://perso.ens-lyon.fr/patrick.flandrin/emd.html</a:t>
            </a:r>
            <a:r>
              <a:rPr lang="en-IN" dirty="0" smtClean="0"/>
              <a:t>. 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65263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68400" y="3048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8966200" cy="5181600"/>
          </a:xfrm>
        </p:spPr>
        <p:txBody>
          <a:bodyPr/>
          <a:lstStyle/>
          <a:p>
            <a:pPr eaLnBrk="1" hangingPunct="1"/>
            <a:r>
              <a:rPr lang="en-US" sz="2200" dirty="0" smtClean="0"/>
              <a:t>Complicated signal representation in terms of simple signals </a:t>
            </a:r>
          </a:p>
          <a:p>
            <a:pPr eaLnBrk="1" hangingPunct="1">
              <a:buNone/>
            </a:pPr>
            <a:r>
              <a:rPr lang="en-US" sz="2200" dirty="0" smtClean="0"/>
              <a:t>     (Basis functions: sinusoidal functions)</a:t>
            </a:r>
          </a:p>
          <a:p>
            <a:pPr eaLnBrk="1" hangingPunct="1">
              <a:buNone/>
            </a:pPr>
            <a:endParaRPr lang="en-US" sz="2200" dirty="0" smtClean="0"/>
          </a:p>
          <a:p>
            <a:pPr eaLnBrk="1" hangingPunct="1"/>
            <a:r>
              <a:rPr lang="en-US" sz="2200" dirty="0" smtClean="0"/>
              <a:t>Fourier transform is like a bridge between time domain and frequency domain</a:t>
            </a:r>
          </a:p>
          <a:p>
            <a:pPr eaLnBrk="1" hangingPunct="1"/>
            <a:endParaRPr lang="en-US" sz="2200" dirty="0" smtClean="0"/>
          </a:p>
          <a:p>
            <a:pPr eaLnBrk="1" hangingPunct="1"/>
            <a:r>
              <a:rPr lang="en-US" sz="2200" b="1" dirty="0" smtClean="0"/>
              <a:t>Analysis</a:t>
            </a:r>
            <a:r>
              <a:rPr lang="en-US" sz="2200" dirty="0" smtClean="0"/>
              <a:t> and </a:t>
            </a:r>
            <a:r>
              <a:rPr lang="en-US" sz="2200" b="1" dirty="0" smtClean="0"/>
              <a:t>synthesis </a:t>
            </a:r>
            <a:r>
              <a:rPr lang="en-US" sz="2200" dirty="0" smtClean="0"/>
              <a:t>equations for Fourier transform are as:</a:t>
            </a:r>
          </a:p>
          <a:p>
            <a:pPr eaLnBrk="1" hangingPunct="1"/>
            <a:endParaRPr lang="en-US" dirty="0" smtClean="0"/>
          </a:p>
        </p:txBody>
      </p:sp>
      <p:sp>
        <p:nvSpPr>
          <p:cNvPr id="1029" name="AutoShape 9"/>
          <p:cNvSpPr>
            <a:spLocks noChangeArrowheads="1"/>
          </p:cNvSpPr>
          <p:nvPr/>
        </p:nvSpPr>
        <p:spPr bwMode="auto">
          <a:xfrm>
            <a:off x="762000" y="5029200"/>
            <a:ext cx="7531100" cy="1231900"/>
          </a:xfrm>
          <a:prstGeom prst="roundRect">
            <a:avLst>
              <a:gd name="adj" fmla="val 16667"/>
            </a:avLst>
          </a:prstGeom>
          <a:solidFill>
            <a:srgbClr val="ECFDFE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27" name="Object 10"/>
          <p:cNvGraphicFramePr>
            <a:graphicFrameLocks noChangeAspect="1"/>
          </p:cNvGraphicFramePr>
          <p:nvPr/>
        </p:nvGraphicFramePr>
        <p:xfrm>
          <a:off x="990600" y="5105400"/>
          <a:ext cx="7086600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3" imgW="3136900" imgH="393700" progId="Equation.3">
                  <p:embed/>
                </p:oleObj>
              </mc:Choice>
              <mc:Fallback>
                <p:oleObj name="Equation" r:id="rId3" imgW="3136900" imgH="39370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105400"/>
                        <a:ext cx="7086600" cy="10842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>Fourier Transform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65263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65263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65263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65263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65263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65263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65263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65263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65263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65263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305800" cy="10668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>Example</a:t>
            </a:r>
            <a:endParaRPr lang="en-US" sz="3200" dirty="0" smtClean="0"/>
          </a:p>
        </p:txBody>
      </p:sp>
      <p:pic>
        <p:nvPicPr>
          <p:cNvPr id="3078" name="Picture 3"/>
          <p:cNvPicPr>
            <a:picLocks noChangeAspect="1" noChangeArrowheads="1"/>
          </p:cNvPicPr>
          <p:nvPr/>
        </p:nvPicPr>
        <p:blipFill>
          <a:blip r:embed="rId2" cstate="print"/>
          <a:srcRect l="7349" t="9608" r="7349" b="5701"/>
          <a:stretch>
            <a:fillRect/>
          </a:stretch>
        </p:blipFill>
        <p:spPr bwMode="auto">
          <a:xfrm>
            <a:off x="533400" y="2514600"/>
            <a:ext cx="4114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 l="4225" t="12018" r="7042"/>
          <a:stretch>
            <a:fillRect/>
          </a:stretch>
        </p:blipFill>
        <p:spPr bwMode="auto">
          <a:xfrm>
            <a:off x="4876800" y="2514600"/>
            <a:ext cx="4114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600200" y="1828800"/>
            <a:ext cx="163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8080"/>
                </a:solidFill>
              </a:rPr>
              <a:t>Time domain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59030" y="1828800"/>
            <a:ext cx="220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8080"/>
                </a:solidFill>
              </a:rPr>
              <a:t>Frequency domain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65263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65263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65263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55738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65263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65263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65263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65263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65263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65263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8229600" cy="89611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   Shortcomings of the Fourier Transform</a:t>
            </a:r>
            <a:endParaRPr lang="en-US" sz="3200" dirty="0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73200"/>
            <a:ext cx="9144000" cy="52324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sz="2200" dirty="0" smtClean="0"/>
              <a:t>Fourier transform identifies all frequency components present in the signal, however it does not provide any information regarding the time localization of these frequency components</a:t>
            </a:r>
          </a:p>
          <a:p>
            <a:pPr algn="just" eaLnBrk="1" hangingPunct="1">
              <a:lnSpc>
                <a:spcPct val="90000"/>
              </a:lnSpc>
            </a:pPr>
            <a:endParaRPr lang="en-US" sz="2200" dirty="0" smtClean="0"/>
          </a:p>
          <a:p>
            <a:pPr eaLnBrk="1" hangingPunct="1">
              <a:lnSpc>
                <a:spcPct val="90000"/>
              </a:lnSpc>
            </a:pPr>
            <a:r>
              <a:rPr lang="en-US" sz="2200" b="1" dirty="0" smtClean="0"/>
              <a:t>Stationary signals </a:t>
            </a:r>
            <a:r>
              <a:rPr lang="en-US" sz="2200" dirty="0" smtClean="0"/>
              <a:t>consist of frequency components that do not change in time </a:t>
            </a:r>
            <a:endParaRPr lang="en-US" sz="2200" dirty="0" smtClean="0">
              <a:sym typeface="Wingdings" pitchFamily="2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200" dirty="0" smtClean="0">
                <a:sym typeface="Wingdings" pitchFamily="2" charset="2"/>
              </a:rPr>
              <a:t>all spectral components exist at all times (time information is not required)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 smtClean="0">
                <a:sym typeface="Wingdings" pitchFamily="2" charset="2"/>
              </a:rPr>
              <a:t>Fourier transform works  fine for stationary signals</a:t>
            </a:r>
          </a:p>
          <a:p>
            <a:pPr lvl="1" eaLnBrk="1" hangingPunct="1">
              <a:lnSpc>
                <a:spcPct val="90000"/>
              </a:lnSpc>
              <a:buNone/>
            </a:pPr>
            <a:endParaRPr lang="en-US" sz="2200" dirty="0" smtClean="0">
              <a:sym typeface="Wingdings" pitchFamily="2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b="1" dirty="0" smtClean="0"/>
              <a:t>Non-stationary </a:t>
            </a:r>
            <a:r>
              <a:rPr lang="en-US" sz="2200" b="1" smtClean="0"/>
              <a:t>signals </a:t>
            </a:r>
            <a:r>
              <a:rPr lang="en-US" sz="2200" smtClean="0"/>
              <a:t>consist </a:t>
            </a:r>
            <a:r>
              <a:rPr lang="en-US" sz="2200" dirty="0" smtClean="0"/>
              <a:t>of time varying frequency components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 smtClean="0"/>
              <a:t>Fourier transform is not suitable for such type of signals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 smtClean="0"/>
              <a:t>For such signals, we need to determine time localization of frequency components</a:t>
            </a:r>
            <a:endParaRPr lang="en-US" sz="22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55738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65263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1474788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30300" y="228600"/>
            <a:ext cx="7772400" cy="9144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2800" b="1" i="1" kern="0" dirty="0">
                <a:latin typeface="Arial" charset="0"/>
                <a:ea typeface="+mj-ea"/>
                <a:cs typeface="Arial" charset="0"/>
              </a:rPr>
              <a:t>(Contd…)</a:t>
            </a:r>
            <a:endParaRPr lang="en-IN" sz="2800" i="1" kern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3313" y="1549400"/>
            <a:ext cx="777875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Title 1"/>
          <p:cNvSpPr>
            <a:spLocks noGrp="1"/>
          </p:cNvSpPr>
          <p:nvPr>
            <p:ph type="title"/>
          </p:nvPr>
        </p:nvSpPr>
        <p:spPr>
          <a:xfrm>
            <a:off x="0" y="142875"/>
            <a:ext cx="9144000" cy="914400"/>
          </a:xfrm>
        </p:spPr>
        <p:txBody>
          <a:bodyPr>
            <a:normAutofit/>
          </a:bodyPr>
          <a:lstStyle/>
          <a:p>
            <a:pPr algn="r"/>
            <a:r>
              <a:rPr lang="en-US" sz="3200" b="1" dirty="0" smtClean="0"/>
              <a:t>EMD of healthy EEG signal</a:t>
            </a:r>
            <a:endParaRPr lang="en-IN" sz="32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608012" y="2876550"/>
          <a:ext cx="3582988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79" name="Equation" r:id="rId3" imgW="1676400" imgH="469900" progId="Equation.3">
                  <p:embed/>
                </p:oleObj>
              </mc:Choice>
              <mc:Fallback>
                <p:oleObj name="Equation" r:id="rId3" imgW="1676400" imgH="469900" progId="Equation.3">
                  <p:embed/>
                  <p:pic>
                    <p:nvPicPr>
                      <p:cNvPr id="0" name="Picture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2" y="2876550"/>
                        <a:ext cx="3582988" cy="1169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/>
          <p:cNvGraphicFramePr>
            <a:graphicFrameLocks noChangeAspect="1"/>
          </p:cNvGraphicFramePr>
          <p:nvPr/>
        </p:nvGraphicFramePr>
        <p:xfrm>
          <a:off x="4343400" y="3124200"/>
          <a:ext cx="403066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80" name="Equation" r:id="rId5" imgW="1752600" imgH="228600" progId="Equation.3">
                  <p:embed/>
                </p:oleObj>
              </mc:Choice>
              <mc:Fallback>
                <p:oleObj name="Equation" r:id="rId5" imgW="1752600" imgH="228600" progId="Equation.3">
                  <p:embed/>
                  <p:pic>
                    <p:nvPicPr>
                      <p:cNvPr id="0" name="Picture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124200"/>
                        <a:ext cx="4030663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Hilbert Spectral Analysis (HSA)</a:t>
            </a:r>
            <a:endParaRPr lang="en-US" sz="3200" b="1" dirty="0"/>
          </a:p>
        </p:txBody>
      </p:sp>
      <p:graphicFrame>
        <p:nvGraphicFramePr>
          <p:cNvPr id="56324" name="Object 4"/>
          <p:cNvGraphicFramePr>
            <a:graphicFrameLocks noChangeAspect="1"/>
          </p:cNvGraphicFramePr>
          <p:nvPr/>
        </p:nvGraphicFramePr>
        <p:xfrm>
          <a:off x="2362200" y="5334000"/>
          <a:ext cx="41910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81" name="Equation" r:id="rId7" imgW="1663700" imgH="482600" progId="Equation.3">
                  <p:embed/>
                </p:oleObj>
              </mc:Choice>
              <mc:Fallback>
                <p:oleObj name="Equation" r:id="rId7" imgW="1663700" imgH="482600" progId="Equation.3">
                  <p:embed/>
                  <p:pic>
                    <p:nvPicPr>
                      <p:cNvPr id="0" name="Picture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334000"/>
                        <a:ext cx="419100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685800" y="4343400"/>
            <a:ext cx="7467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IN" sz="2200" dirty="0" smtClean="0"/>
              <a:t>After decomposition, the actual signal can be represented as a linear combination of narrow-band IMFs (or AM-FM) signals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8200" y="1406604"/>
            <a:ext cx="7467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IN" sz="2200" dirty="0" smtClean="0"/>
              <a:t>Amplitude envelope and instantaneous frequency of IMFs are estimated using HSA technique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057401"/>
            <a:ext cx="4648200" cy="3352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-24307799"/>
            <a:ext cx="6867525" cy="4114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1752600"/>
            <a:ext cx="3581400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Example 1: Synthetic signal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9154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HHT of synthetic signal                         </a:t>
            </a:r>
            <a:endParaRPr lang="en-US" sz="3200" b="1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752600"/>
            <a:ext cx="6781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3"/>
          <p:cNvSpPr txBox="1">
            <a:spLocks noChangeArrowheads="1"/>
          </p:cNvSpPr>
          <p:nvPr/>
        </p:nvSpPr>
        <p:spPr bwMode="auto">
          <a:xfrm>
            <a:off x="762000" y="1447799"/>
            <a:ext cx="7546975" cy="8217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200" dirty="0" smtClean="0"/>
              <a:t>Time-Frequency representation is a general representation of frequency representation (similarly nonstationary signal is a general representation of stationary signal)</a:t>
            </a:r>
          </a:p>
          <a:p>
            <a:pPr marL="457200" indent="-457200"/>
            <a:endParaRPr lang="en-US" sz="2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200" dirty="0" smtClean="0"/>
              <a:t>Problems in time-frequency representations:</a:t>
            </a:r>
          </a:p>
          <a:p>
            <a:pPr marL="457200" indent="-457200"/>
            <a:r>
              <a:rPr lang="en-US" sz="2200" dirty="0" smtClean="0"/>
              <a:t>      -Short time Fourier transform (STFT): Selection of type and size of window function</a:t>
            </a:r>
          </a:p>
          <a:p>
            <a:pPr marL="457200" indent="-457200"/>
            <a:r>
              <a:rPr lang="en-US" sz="2200" dirty="0" smtClean="0"/>
              <a:t>      -Wavelet transform (WT): Selection of mother wavelet</a:t>
            </a:r>
          </a:p>
          <a:p>
            <a:pPr marL="457200" indent="-457200"/>
            <a:r>
              <a:rPr lang="en-US" sz="2200" dirty="0" smtClean="0"/>
              <a:t>      -Wigner-Ville distribution (WVD): Presence of cross terms </a:t>
            </a:r>
          </a:p>
          <a:p>
            <a:pPr marL="457200" indent="-457200"/>
            <a:r>
              <a:rPr lang="en-US" sz="2200" dirty="0" smtClean="0"/>
              <a:t>      -Hilbert-Huang transform (HHT): No mathematical representation</a:t>
            </a:r>
          </a:p>
          <a:p>
            <a:pPr marL="457200" indent="-457200"/>
            <a:endParaRPr lang="en-US" sz="2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200" dirty="0" smtClean="0"/>
              <a:t>Time-frequency analysis is an active area of research</a:t>
            </a:r>
          </a:p>
          <a:p>
            <a:pPr marL="457200" indent="-457200"/>
            <a:endParaRPr lang="en-US" sz="2200" dirty="0" smtClean="0"/>
          </a:p>
          <a:p>
            <a:pPr marL="457200" indent="-457200"/>
            <a:endParaRPr lang="en-US" sz="2200" dirty="0" smtClean="0"/>
          </a:p>
          <a:p>
            <a:pPr marL="457200" indent="-457200"/>
            <a:endParaRPr lang="en-US" sz="2200" dirty="0" smtClean="0"/>
          </a:p>
          <a:p>
            <a:pPr marL="457200" indent="-457200"/>
            <a:endParaRPr lang="en-US" sz="2200" dirty="0" smtClean="0"/>
          </a:p>
          <a:p>
            <a:pPr marL="457200" indent="-457200"/>
            <a:endParaRPr lang="en-US" sz="2200" dirty="0" smtClean="0"/>
          </a:p>
          <a:p>
            <a:pPr marL="457200" indent="-457200"/>
            <a:r>
              <a:rPr lang="en-US" sz="2200" dirty="0" smtClean="0"/>
              <a:t> </a:t>
            </a:r>
          </a:p>
          <a:p>
            <a:pPr marL="457200" indent="-457200"/>
            <a:r>
              <a:rPr lang="en-US" sz="2200" dirty="0" smtClean="0"/>
              <a:t>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sz="22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9154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Conclusion                        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3"/>
          <p:cNvSpPr txBox="1">
            <a:spLocks noChangeArrowheads="1"/>
          </p:cNvSpPr>
          <p:nvPr/>
        </p:nvSpPr>
        <p:spPr bwMode="auto">
          <a:xfrm>
            <a:off x="762000" y="1066800"/>
            <a:ext cx="7546975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hlinkClick r:id="rId2"/>
              </a:rPr>
              <a:t>http</a:t>
            </a:r>
            <a:r>
              <a:rPr lang="en-US" sz="2200" dirty="0">
                <a:hlinkClick r:id="rId2"/>
              </a:rPr>
              <a:t>://users.rowan.edu/~</a:t>
            </a:r>
            <a:r>
              <a:rPr lang="en-US" sz="2200" dirty="0" smtClean="0">
                <a:hlinkClick r:id="rId2"/>
              </a:rPr>
              <a:t>polikar/wavelets/wttutorial.htm</a:t>
            </a:r>
            <a:endParaRPr lang="en-US" sz="2200" dirty="0" smtClean="0"/>
          </a:p>
          <a:p>
            <a:pPr marL="457200" indent="-457200">
              <a:buFont typeface="+mj-lt"/>
              <a:buAutoNum type="arabicPeriod"/>
            </a:pPr>
            <a:endParaRPr lang="en-US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R.B. Pachori and P. Sircar, “A new technique to reduce cross terms in Wigner distribution” </a:t>
            </a:r>
            <a:r>
              <a:rPr lang="en-US" sz="2200" i="1" dirty="0" smtClean="0"/>
              <a:t>Digital Signal Processing</a:t>
            </a:r>
            <a:r>
              <a:rPr lang="en-US" sz="2200" dirty="0" smtClean="0"/>
              <a:t>, vol. 17, no. 2, pp. 466-474, March 2007.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R. Yan and R.X. </a:t>
            </a:r>
            <a:r>
              <a:rPr lang="en-US" sz="2200" dirty="0" err="1" smtClean="0"/>
              <a:t>Gao</a:t>
            </a:r>
            <a:r>
              <a:rPr lang="en-US" sz="2200" dirty="0" smtClean="0"/>
              <a:t>, “ Hilbert-Huang transform based vibration signal analysis for machine health monitoring, </a:t>
            </a:r>
            <a:r>
              <a:rPr lang="en-US" sz="2200" i="1" dirty="0" smtClean="0"/>
              <a:t>IEEE Transactions on Instrumentation and Measurement</a:t>
            </a:r>
            <a:r>
              <a:rPr lang="en-US" sz="2200" dirty="0" smtClean="0"/>
              <a:t>, vol. 55, no. 6, pp. 2320-2329, December 2006. 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N.E. Huang,  et al., “The empirical mode decomposition and Hilbert spectrum for nonlinear and non-stationary time series analysis”, </a:t>
            </a:r>
            <a:r>
              <a:rPr lang="en-US" sz="2200" i="1" dirty="0" smtClean="0"/>
              <a:t>Proc. Roy. Soc. London A, </a:t>
            </a:r>
            <a:r>
              <a:rPr lang="en-US" sz="2200" dirty="0" smtClean="0"/>
              <a:t>vol.</a:t>
            </a:r>
            <a:r>
              <a:rPr lang="en-US" sz="2200" i="1" dirty="0" smtClean="0"/>
              <a:t> </a:t>
            </a:r>
            <a:r>
              <a:rPr lang="en-US" sz="2200" dirty="0" smtClean="0"/>
              <a:t>454, pp. 903–995, 1998.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9154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References                        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819400"/>
            <a:ext cx="89154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/>
              <a:t>Thank you very much                        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Example</a:t>
            </a:r>
            <a:endParaRPr lang="en-US" sz="3200" dirty="0" smtClean="0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397000"/>
            <a:ext cx="9144000" cy="4114800"/>
          </a:xfrm>
        </p:spPr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  <p:pic>
        <p:nvPicPr>
          <p:cNvPr id="7175" name="Picture 4"/>
          <p:cNvPicPr>
            <a:picLocks noChangeAspect="1" noChangeArrowheads="1"/>
          </p:cNvPicPr>
          <p:nvPr/>
        </p:nvPicPr>
        <p:blipFill>
          <a:blip r:embed="rId2" cstate="print"/>
          <a:srcRect l="6917" t="8795" r="7780" b="47174"/>
          <a:stretch>
            <a:fillRect/>
          </a:stretch>
        </p:blipFill>
        <p:spPr bwMode="auto">
          <a:xfrm>
            <a:off x="381000" y="1693862"/>
            <a:ext cx="4267200" cy="219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5"/>
          <p:cNvPicPr>
            <a:picLocks noChangeAspect="1" noChangeArrowheads="1"/>
          </p:cNvPicPr>
          <p:nvPr/>
        </p:nvPicPr>
        <p:blipFill>
          <a:blip r:embed="rId3" cstate="print"/>
          <a:srcRect l="7220" t="10300" r="6137" b="46410"/>
          <a:stretch>
            <a:fillRect/>
          </a:stretch>
        </p:blipFill>
        <p:spPr bwMode="auto">
          <a:xfrm>
            <a:off x="381000" y="3997325"/>
            <a:ext cx="4343400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/>
          <a:srcRect l="6917" t="53423" r="7780" b="3909"/>
          <a:stretch>
            <a:fillRect/>
          </a:stretch>
        </p:blipFill>
        <p:spPr bwMode="auto">
          <a:xfrm>
            <a:off x="4876800" y="1752600"/>
            <a:ext cx="3800474" cy="218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 l="7220" t="56310" r="6137" b="2145"/>
          <a:stretch>
            <a:fillRect/>
          </a:stretch>
        </p:blipFill>
        <p:spPr bwMode="auto">
          <a:xfrm>
            <a:off x="4876800" y="4038600"/>
            <a:ext cx="3733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600200" y="1295400"/>
            <a:ext cx="2018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8080"/>
                </a:solidFill>
              </a:rPr>
              <a:t>Stationary signal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600200" y="6183868"/>
            <a:ext cx="2458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8080"/>
                </a:solidFill>
              </a:rPr>
              <a:t>Nonstationary signal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835230" y="1219200"/>
            <a:ext cx="220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8080"/>
                </a:solidFill>
              </a:rPr>
              <a:t>Frequency domain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655</TotalTime>
  <Words>2498</Words>
  <Application>Microsoft Office PowerPoint</Application>
  <PresentationFormat>On-screen Show (4:3)</PresentationFormat>
  <Paragraphs>538</Paragraphs>
  <Slides>89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1" baseType="lpstr">
      <vt:lpstr>Flow</vt:lpstr>
      <vt:lpstr>Equation</vt:lpstr>
      <vt:lpstr>Time-Frequency Analysis</vt:lpstr>
      <vt:lpstr>Overview</vt:lpstr>
      <vt:lpstr>  Transform</vt:lpstr>
      <vt:lpstr>  Fourier Representation  (December, 21, 1807)</vt:lpstr>
      <vt:lpstr>  Fourier’s work</vt:lpstr>
      <vt:lpstr>  Fourier Transform</vt:lpstr>
      <vt:lpstr>  Example</vt:lpstr>
      <vt:lpstr>   Shortcomings of the Fourier Transform</vt:lpstr>
      <vt:lpstr>Example</vt:lpstr>
      <vt:lpstr> </vt:lpstr>
      <vt:lpstr>PowerPoint Presentation</vt:lpstr>
      <vt:lpstr>Example</vt:lpstr>
      <vt:lpstr>Spectrogram:</vt:lpstr>
      <vt:lpstr>Example:  Speech signal (MATLAB)</vt:lpstr>
      <vt:lpstr>Matlab code</vt:lpstr>
      <vt:lpstr>Example:  Linear chirp signal</vt:lpstr>
      <vt:lpstr>Matlab Code</vt:lpstr>
      <vt:lpstr>Shortcoming of STFT</vt:lpstr>
      <vt:lpstr>Window Functions</vt:lpstr>
      <vt:lpstr>Heisenberg Principle</vt:lpstr>
      <vt:lpstr>Wavelet</vt:lpstr>
      <vt:lpstr>Continuous Wavelet Transform (CWT) </vt:lpstr>
      <vt:lpstr>CWT                                                                (Contd…)</vt:lpstr>
      <vt:lpstr>Example</vt:lpstr>
      <vt:lpstr>Multiresolution  Property</vt:lpstr>
      <vt:lpstr>History</vt:lpstr>
      <vt:lpstr>History</vt:lpstr>
      <vt:lpstr>Scalogram</vt:lpstr>
      <vt:lpstr>Scalogram in Matlab</vt:lpstr>
      <vt:lpstr>Example 1</vt:lpstr>
      <vt:lpstr>Matlab code</vt:lpstr>
      <vt:lpstr>Example 2</vt:lpstr>
      <vt:lpstr>Discrete Wavelet Transform (DWT)</vt:lpstr>
      <vt:lpstr>DWT Implementation</vt:lpstr>
      <vt:lpstr>DWT Implementation                                     (Contd…)</vt:lpstr>
      <vt:lpstr>DWT in Matlab</vt:lpstr>
      <vt:lpstr>Commonly used wavelets</vt:lpstr>
      <vt:lpstr>PowerPoint Presentation</vt:lpstr>
      <vt:lpstr>PowerPoint Presentation</vt:lpstr>
      <vt:lpstr>Applications of Wavelets</vt:lpstr>
      <vt:lpstr>Example 1: Compression</vt:lpstr>
      <vt:lpstr>Example 1: Compression                              (Contd…)</vt:lpstr>
      <vt:lpstr>Example 1: Compression                            (Contd…)</vt:lpstr>
      <vt:lpstr>Example 2: Compression of ECG Signal</vt:lpstr>
      <vt:lpstr>Example 3: Denoising</vt:lpstr>
      <vt:lpstr>Example 4: Discontinuity Detection using DWT</vt:lpstr>
      <vt:lpstr>Example 5: Discontinuity Detection using CWT</vt:lpstr>
      <vt:lpstr>Wigner-Ville Distribution (WVD)</vt:lpstr>
      <vt:lpstr>Wigner-Ville Distribution (WVD)</vt:lpstr>
      <vt:lpstr>Cross Terms in WVD</vt:lpstr>
      <vt:lpstr>Example 1</vt:lpstr>
      <vt:lpstr>Example 2</vt:lpstr>
      <vt:lpstr>Example 3</vt:lpstr>
      <vt:lpstr>Methods for  Reduction of Cross Terms </vt:lpstr>
      <vt:lpstr>Hilbert-Huang Transform (HHT) </vt:lpstr>
      <vt:lpstr>EMD Method</vt:lpstr>
      <vt:lpstr>EMD Method                                      (Contd…)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EMD of healthy EEG signal</vt:lpstr>
      <vt:lpstr>Hilbert Spectral Analysis (HSA)</vt:lpstr>
      <vt:lpstr>Example 1: Synthetic signal</vt:lpstr>
      <vt:lpstr>HHT of synthetic signal                         </vt:lpstr>
      <vt:lpstr>Conclusion                        </vt:lpstr>
      <vt:lpstr>References                        </vt:lpstr>
      <vt:lpstr>Thank you very much                     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Time-Frequency Analysis</dc:title>
  <dc:creator>Dr.Pachori</dc:creator>
  <cp:lastModifiedBy>IITI</cp:lastModifiedBy>
  <cp:revision>251</cp:revision>
  <dcterms:created xsi:type="dcterms:W3CDTF">2011-08-26T13:00:35Z</dcterms:created>
  <dcterms:modified xsi:type="dcterms:W3CDTF">2018-05-28T08:41:25Z</dcterms:modified>
</cp:coreProperties>
</file>